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35" r:id="rId2"/>
    <p:sldId id="336" r:id="rId3"/>
    <p:sldId id="337" r:id="rId4"/>
    <p:sldId id="256" r:id="rId5"/>
    <p:sldId id="297" r:id="rId6"/>
    <p:sldId id="298" r:id="rId7"/>
    <p:sldId id="299" r:id="rId8"/>
    <p:sldId id="263" r:id="rId9"/>
    <p:sldId id="257" r:id="rId10"/>
    <p:sldId id="309" r:id="rId11"/>
    <p:sldId id="268" r:id="rId12"/>
    <p:sldId id="300" r:id="rId13"/>
    <p:sldId id="328" r:id="rId14"/>
    <p:sldId id="329" r:id="rId15"/>
    <p:sldId id="330" r:id="rId16"/>
    <p:sldId id="331" r:id="rId17"/>
    <p:sldId id="301" r:id="rId18"/>
    <p:sldId id="302" r:id="rId19"/>
    <p:sldId id="332" r:id="rId20"/>
    <p:sldId id="310" r:id="rId21"/>
    <p:sldId id="303" r:id="rId22"/>
    <p:sldId id="304" r:id="rId23"/>
    <p:sldId id="334" r:id="rId24"/>
    <p:sldId id="266" r:id="rId25"/>
    <p:sldId id="308" r:id="rId26"/>
    <p:sldId id="315" r:id="rId27"/>
    <p:sldId id="316" r:id="rId28"/>
    <p:sldId id="317" r:id="rId29"/>
    <p:sldId id="318" r:id="rId30"/>
    <p:sldId id="319" r:id="rId31"/>
    <p:sldId id="320" r:id="rId32"/>
    <p:sldId id="275" r:id="rId33"/>
    <p:sldId id="307" r:id="rId34"/>
    <p:sldId id="333" r:id="rId35"/>
    <p:sldId id="31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34C2"/>
    <a:srgbClr val="2405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81"/>
  </p:normalViewPr>
  <p:slideViewPr>
    <p:cSldViewPr snapToGrid="0" snapToObjects="1" showGuides="1">
      <p:cViewPr varScale="1">
        <p:scale>
          <a:sx n="92" d="100"/>
          <a:sy n="92" d="100"/>
        </p:scale>
        <p:origin x="688" y="184"/>
      </p:cViewPr>
      <p:guideLst>
        <p:guide orient="horz" pos="223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4B8C-56FA-1A44-85F1-02D5F2AF7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CA294B-1BD5-C445-BCBF-627B9B60F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58CE3-6850-E149-AC9E-F0425CE71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AD305-876E-F04F-9521-81825DBCC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6A133-28CA-2945-ADDD-45A0BE882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03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20590-DED1-7548-96A5-1D4C5BFE1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6D6C18-34B6-5E41-B16F-3FA5DB605C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4FED6-B2C6-F442-A8B3-4582BA42F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EE210E-1E96-8844-A711-8F9411858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DA6C1-B968-6241-BBB4-5ADBAB24A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710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4175AE-8039-5549-BB88-3E82E3FF8D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49AA79-3DE0-544D-AE88-F73D5EFC9C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77168-C023-D345-8E6A-E5A31003B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1A99C-EFB4-5B4F-B531-AEFCCBB8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8CF7B-DE62-E54D-AD7D-B9C0FBE92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08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EF903-6448-6943-9393-E00F59120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A71A1-B1DC-1540-B008-9C35B7B3A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9517F-73DC-334D-87B1-98751A3B6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9D515-9BF6-674E-938E-26320BE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F217A-12F2-DA4C-A535-62FBB26C8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28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04587-0086-5640-AEA8-3B49F0E04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BC03B-9BE0-BB49-AEE8-1976B4EFD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BAB72-7934-0C49-9664-C60B31407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A7BB1-B4FB-0C4F-9647-824F2C6EB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A563E-BED7-A741-8F85-67D4634EF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1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7BED9-28A4-0147-8FE7-86AE632AA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4584C-E81E-7742-B4DC-97BCEBB2C4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059DC3-7CE3-5A4F-A043-A89B0C5583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C88E5D-A06A-6A45-B915-0A00318B5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A2D1D-CBEA-3047-B2D4-9F7EEEBAD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1E65DE-9124-AA4B-9B59-838118798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860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0EC4-BE67-F549-BE9F-DBB328028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CBFF78-32F2-554D-A74F-9B94AA793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BAEDE-EFB6-C643-99C3-7AE79ADBDE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3C3E4E-4BE9-CE41-B9DC-D23209AB7E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B10CE8-1EE1-2D47-9362-B126E50DB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CFB1EF-93C6-C049-8755-CE8BCA580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7FCFE3-43F3-EF4F-A234-D34B6FED8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F8B813-3A5A-864F-A7C3-7C332CF95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358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3935C-5D97-224B-A81B-BB74F3D86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A152FE-0A09-174F-909C-F5662F865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E1B7D-DD0D-154C-8970-7865AA8D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5E4E3B-F2E9-7D41-8E06-50731874E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84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B1A5AD-03B8-BD49-BFBE-209CBB19D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783150-F4BE-8D40-8984-BE234498A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284BD-E4DE-0243-9D9F-A927E625D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17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FD738-E1D1-DF4D-9486-34769A3B2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15B38-63BF-E44C-BFF6-2CC029572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C9395-62AE-9143-9DC8-622DA07BBB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B23F5C-1739-9F41-AF14-4948CC118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AB1B82-75DD-7D4C-8211-28935C748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A92BCF-2A7C-6C4D-949D-DEBC7647B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18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16B12-8DA1-B648-A377-BFA278202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42EDAA-B509-3348-81AE-CC2830C5AB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592CBF-4952-1D4F-8CC9-98F58E1D1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A4509-B291-ED4E-A9A5-ED79AC13A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F89B36-4567-484A-9BB0-98CDA30AB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284FFA-554F-3345-ADAB-8179314C5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78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0CAAAF-A543-4840-802D-75C5862C5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18E37-BEB1-4549-A5CE-4D78A3DCD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2F88A-75E4-2D40-B91B-AC312961F8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D09F7-DFA5-7F4B-8B47-DAE36D9161CE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0F60C-9054-E84C-A941-3D786B480D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08B35-BFC8-9244-AB80-7A769CFAB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545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archive.ics.uci.edu/ml/datasets/Wine+Qualit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3A90-AA80-6640-8370-33012BF9B3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623953-768D-F443-94F0-0F4291FBEC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163831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and </a:t>
            </a:r>
            <a:r>
              <a:rPr lang="fr-FR" dirty="0" err="1"/>
              <a:t>regression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Can 2">
            <a:extLst>
              <a:ext uri="{FF2B5EF4-FFF2-40B4-BE49-F238E27FC236}">
                <a16:creationId xmlns:a16="http://schemas.microsoft.com/office/drawing/2014/main" id="{203E24F6-1952-FC44-A005-CC5096D06241}"/>
              </a:ext>
            </a:extLst>
          </p:cNvPr>
          <p:cNvSpPr/>
          <p:nvPr/>
        </p:nvSpPr>
        <p:spPr>
          <a:xfrm>
            <a:off x="969817" y="1433945"/>
            <a:ext cx="1704109" cy="1427018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A4E03D-D4C7-DB41-92B7-68059111ABAB}"/>
              </a:ext>
            </a:extLst>
          </p:cNvPr>
          <p:cNvSpPr/>
          <p:nvPr/>
        </p:nvSpPr>
        <p:spPr>
          <a:xfrm>
            <a:off x="4883727" y="1717963"/>
            <a:ext cx="1510146" cy="8589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3BE37D-C040-6841-BDD8-2F363DCC499A}"/>
              </a:ext>
            </a:extLst>
          </p:cNvPr>
          <p:cNvSpPr/>
          <p:nvPr/>
        </p:nvSpPr>
        <p:spPr>
          <a:xfrm>
            <a:off x="7509163" y="1717963"/>
            <a:ext cx="1510146" cy="8589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98535-709C-A74D-99EA-6C14DFD9F4FB}"/>
              </a:ext>
            </a:extLst>
          </p:cNvPr>
          <p:cNvSpPr/>
          <p:nvPr/>
        </p:nvSpPr>
        <p:spPr>
          <a:xfrm>
            <a:off x="7509163" y="4668980"/>
            <a:ext cx="1510146" cy="8589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Quality metric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1F51AC-0E8B-4742-98F1-7A524D2A250E}"/>
              </a:ext>
            </a:extLst>
          </p:cNvPr>
          <p:cNvSpPr/>
          <p:nvPr/>
        </p:nvSpPr>
        <p:spPr>
          <a:xfrm>
            <a:off x="7509163" y="3214253"/>
            <a:ext cx="1510146" cy="85898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algorithm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AF6805-DDF9-7247-A4BE-E27A3675CCBB}"/>
              </a:ext>
            </a:extLst>
          </p:cNvPr>
          <p:cNvCxnSpPr>
            <a:stCxn id="3" idx="4"/>
            <a:endCxn id="5" idx="1"/>
          </p:cNvCxnSpPr>
          <p:nvPr/>
        </p:nvCxnSpPr>
        <p:spPr>
          <a:xfrm>
            <a:off x="2673926" y="2147454"/>
            <a:ext cx="22098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E45049-50F7-CC44-B1D0-82E65946E3ED}"/>
              </a:ext>
            </a:extLst>
          </p:cNvPr>
          <p:cNvCxnSpPr>
            <a:stCxn id="5" idx="3"/>
            <a:endCxn id="12" idx="1"/>
          </p:cNvCxnSpPr>
          <p:nvPr/>
        </p:nvCxnSpPr>
        <p:spPr>
          <a:xfrm>
            <a:off x="6393873" y="2147454"/>
            <a:ext cx="11152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5870489-0DC3-3540-B0E3-3A2F5E585387}"/>
              </a:ext>
            </a:extLst>
          </p:cNvPr>
          <p:cNvSpPr txBox="1"/>
          <p:nvPr/>
        </p:nvSpPr>
        <p:spPr>
          <a:xfrm>
            <a:off x="3408220" y="1648691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440F33-93B3-1E43-A5B8-0240F606B416}"/>
              </a:ext>
            </a:extLst>
          </p:cNvPr>
          <p:cNvGrpSpPr/>
          <p:nvPr/>
        </p:nvGrpSpPr>
        <p:grpSpPr>
          <a:xfrm>
            <a:off x="1814945" y="2860963"/>
            <a:ext cx="5694218" cy="2237508"/>
            <a:chOff x="1814945" y="2860963"/>
            <a:chExt cx="5694218" cy="2237508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6D512BF-3C7C-E348-8F1D-C73904173F30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1821872" y="2860963"/>
              <a:ext cx="0" cy="22305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550D8DF-ED4A-8545-B559-E37941D90780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1814945" y="5098471"/>
              <a:ext cx="56942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1B03E82-5D96-D743-9AEA-352EF3D32D0F}"/>
              </a:ext>
            </a:extLst>
          </p:cNvPr>
          <p:cNvSpPr txBox="1"/>
          <p:nvPr/>
        </p:nvSpPr>
        <p:spPr>
          <a:xfrm>
            <a:off x="1814946" y="3543300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537B39-3F75-0A44-87C9-3419052C19A3}"/>
              </a:ext>
            </a:extLst>
          </p:cNvPr>
          <p:cNvCxnSpPr>
            <a:stCxn id="13" idx="0"/>
            <a:endCxn id="15" idx="2"/>
          </p:cNvCxnSpPr>
          <p:nvPr/>
        </p:nvCxnSpPr>
        <p:spPr>
          <a:xfrm flipV="1">
            <a:off x="8264236" y="4073235"/>
            <a:ext cx="0" cy="595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9827EE-C924-AC45-8E07-74A1373EDF59}"/>
              </a:ext>
            </a:extLst>
          </p:cNvPr>
          <p:cNvCxnSpPr>
            <a:stCxn id="15" idx="0"/>
            <a:endCxn id="12" idx="2"/>
          </p:cNvCxnSpPr>
          <p:nvPr/>
        </p:nvCxnSpPr>
        <p:spPr>
          <a:xfrm flipV="1">
            <a:off x="8264236" y="2576945"/>
            <a:ext cx="0" cy="637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F7F0C7-A0FA-C844-9F7E-2A1D5D9EA3B6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9019309" y="2147454"/>
            <a:ext cx="1011382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999A44-5C7E-B44D-AE3D-795314DD8733}"/>
              </a:ext>
            </a:extLst>
          </p:cNvPr>
          <p:cNvGrpSpPr/>
          <p:nvPr/>
        </p:nvGrpSpPr>
        <p:grpSpPr>
          <a:xfrm>
            <a:off x="10072251" y="1814947"/>
            <a:ext cx="1136073" cy="507877"/>
            <a:chOff x="10127669" y="1773382"/>
            <a:chExt cx="1136073" cy="50787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83C2E6-6838-204A-96B2-CE837117C54C}"/>
                </a:ext>
              </a:extLst>
            </p:cNvPr>
            <p:cNvSpPr txBox="1"/>
            <p:nvPr/>
          </p:nvSpPr>
          <p:spPr>
            <a:xfrm>
              <a:off x="10127669" y="1911927"/>
              <a:ext cx="1136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BE0F54-69B2-2942-B6B6-0572A0A0800C}"/>
                </a:ext>
              </a:extLst>
            </p:cNvPr>
            <p:cNvSpPr txBox="1"/>
            <p:nvPr/>
          </p:nvSpPr>
          <p:spPr>
            <a:xfrm>
              <a:off x="10127669" y="1773382"/>
              <a:ext cx="249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^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0B182D7-790F-7241-8D5D-1BE8E479D7D4}"/>
              </a:ext>
            </a:extLst>
          </p:cNvPr>
          <p:cNvSpPr txBox="1"/>
          <p:nvPr/>
        </p:nvSpPr>
        <p:spPr>
          <a:xfrm>
            <a:off x="2798616" y="2202872"/>
            <a:ext cx="1967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variables: </a:t>
            </a:r>
          </a:p>
          <a:p>
            <a:r>
              <a:rPr lang="en-US" dirty="0">
                <a:solidFill>
                  <a:schemeClr val="accent2"/>
                </a:solidFill>
              </a:rPr>
              <a:t>Wine properties</a:t>
            </a:r>
          </a:p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6D9591-05F4-4042-9CCA-599E23BE1B38}"/>
              </a:ext>
            </a:extLst>
          </p:cNvPr>
          <p:cNvSpPr txBox="1"/>
          <p:nvPr/>
        </p:nvSpPr>
        <p:spPr>
          <a:xfrm>
            <a:off x="1814945" y="4000500"/>
            <a:ext cx="2064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Variable to predict : </a:t>
            </a:r>
            <a:r>
              <a:rPr lang="en-US" dirty="0">
                <a:solidFill>
                  <a:schemeClr val="accent2"/>
                </a:solidFill>
              </a:rPr>
              <a:t>Wine score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12955A-7018-0447-87A5-F79E71F7CAE5}"/>
              </a:ext>
            </a:extLst>
          </p:cNvPr>
          <p:cNvSpPr txBox="1"/>
          <p:nvPr/>
        </p:nvSpPr>
        <p:spPr>
          <a:xfrm>
            <a:off x="9864436" y="2299854"/>
            <a:ext cx="2189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Prediction:</a:t>
            </a:r>
          </a:p>
          <a:p>
            <a:r>
              <a:rPr lang="en-US" dirty="0">
                <a:solidFill>
                  <a:schemeClr val="accent2"/>
                </a:solidFill>
              </a:rPr>
              <a:t>Predicted wine score</a:t>
            </a:r>
          </a:p>
        </p:txBody>
      </p:sp>
    </p:spTree>
    <p:extLst>
      <p:ext uri="{BB962C8B-B14F-4D97-AF65-F5344CB8AC3E}">
        <p14:creationId xmlns:p14="http://schemas.microsoft.com/office/powerpoint/2010/main" val="247097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Algorithm</a:t>
            </a:r>
            <a:r>
              <a:rPr lang="fr-FR" sz="3733" dirty="0">
                <a:solidFill>
                  <a:schemeClr val="bg1"/>
                </a:solidFill>
              </a:rPr>
              <a:t>: </a:t>
            </a:r>
            <a:r>
              <a:rPr lang="fr-FR" sz="3733" dirty="0" err="1">
                <a:solidFill>
                  <a:schemeClr val="bg1"/>
                </a:solidFill>
              </a:rPr>
              <a:t>Regression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fundamentals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354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Regression</a:t>
            </a:r>
            <a:r>
              <a:rPr lang="fr-FR" dirty="0"/>
              <a:t> </a:t>
            </a:r>
            <a:r>
              <a:rPr lang="fr-FR" dirty="0" err="1"/>
              <a:t>fundamentals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37438" y="1274232"/>
            <a:ext cx="11717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Predicting</a:t>
            </a:r>
            <a:r>
              <a:rPr lang="fr-FR" sz="2400" dirty="0"/>
              <a:t> </a:t>
            </a:r>
            <a:r>
              <a:rPr lang="fr-FR" sz="2400" dirty="0" err="1"/>
              <a:t>wine</a:t>
            </a:r>
            <a:r>
              <a:rPr lang="fr-FR" sz="2400" dirty="0"/>
              <a:t> </a:t>
            </a:r>
            <a:r>
              <a:rPr lang="fr-FR" sz="2400" dirty="0" err="1"/>
              <a:t>quality</a:t>
            </a:r>
            <a:r>
              <a:rPr lang="fr-FR" sz="2400" dirty="0"/>
              <a:t> (</a:t>
            </a:r>
            <a:r>
              <a:rPr lang="en-US" sz="2400" dirty="0"/>
              <a:t>red and white </a:t>
            </a:r>
            <a:r>
              <a:rPr lang="en-US" sz="2400" dirty="0" err="1"/>
              <a:t>vinho</a:t>
            </a:r>
            <a:r>
              <a:rPr lang="en-US" sz="2400" dirty="0"/>
              <a:t> </a:t>
            </a:r>
            <a:r>
              <a:rPr lang="en-US" sz="2400" dirty="0" err="1"/>
              <a:t>verde</a:t>
            </a:r>
            <a:r>
              <a:rPr lang="en-US" sz="2400" dirty="0"/>
              <a:t> wine) </a:t>
            </a:r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various</a:t>
            </a:r>
            <a:r>
              <a:rPr lang="fr-FR" sz="2400" dirty="0"/>
              <a:t> </a:t>
            </a:r>
            <a:r>
              <a:rPr lang="en-US" sz="2400" dirty="0"/>
              <a:t>physicochemical tests </a:t>
            </a:r>
            <a:endParaRPr lang="fr-FR" sz="2400" dirty="0"/>
          </a:p>
          <a:p>
            <a:endParaRPr lang="fr-FR" sz="2400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2050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CE3013C3-7A35-FA4D-B470-F04ACAB308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415637" y="2258292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33C2546F-5E2E-D14E-9E70-704FFCB3D6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471056" y="3228111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6C53D595-D92D-D440-B794-1113A15C7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471055" y="4197928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3D9A5D-43EC-0D43-8988-34C3F37F2F90}"/>
              </a:ext>
            </a:extLst>
          </p:cNvPr>
          <p:cNvSpPr txBox="1"/>
          <p:nvPr/>
        </p:nvSpPr>
        <p:spPr>
          <a:xfrm>
            <a:off x="1316181" y="2479964"/>
            <a:ext cx="2715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= </a:t>
            </a:r>
            <a:r>
              <a:rPr lang="en-US" dirty="0">
                <a:solidFill>
                  <a:schemeClr val="accent1"/>
                </a:solidFill>
              </a:rPr>
              <a:t>acidity</a:t>
            </a:r>
            <a:r>
              <a:rPr lang="en-US" dirty="0"/>
              <a:t>, y</a:t>
            </a:r>
            <a:r>
              <a:rPr lang="en-US" baseline="-25000" dirty="0"/>
              <a:t>1</a:t>
            </a:r>
            <a:r>
              <a:rPr lang="en-US" dirty="0"/>
              <a:t>= </a:t>
            </a:r>
            <a:r>
              <a:rPr lang="en-US" dirty="0">
                <a:solidFill>
                  <a:schemeClr val="accent1"/>
                </a:solidFill>
              </a:rPr>
              <a:t>quality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D81312-EA0E-1843-9546-FC950D2AFD2E}"/>
              </a:ext>
            </a:extLst>
          </p:cNvPr>
          <p:cNvSpPr txBox="1"/>
          <p:nvPr/>
        </p:nvSpPr>
        <p:spPr>
          <a:xfrm>
            <a:off x="1288472" y="3449782"/>
            <a:ext cx="2715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acidity</a:t>
            </a:r>
            <a:r>
              <a:rPr lang="en-US" dirty="0"/>
              <a:t>, y</a:t>
            </a:r>
            <a:r>
              <a:rPr lang="en-US" baseline="-25000" dirty="0"/>
              <a:t>2</a:t>
            </a:r>
            <a:r>
              <a:rPr lang="en-US" dirty="0"/>
              <a:t>= </a:t>
            </a:r>
            <a:r>
              <a:rPr lang="en-US" dirty="0">
                <a:solidFill>
                  <a:srgbClr val="C00000"/>
                </a:solidFill>
              </a:rPr>
              <a:t>quality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25F834-3F74-8946-B75E-139463DF90B1}"/>
              </a:ext>
            </a:extLst>
          </p:cNvPr>
          <p:cNvSpPr txBox="1"/>
          <p:nvPr/>
        </p:nvSpPr>
        <p:spPr>
          <a:xfrm>
            <a:off x="1288472" y="4391891"/>
            <a:ext cx="2715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3</a:t>
            </a:r>
            <a:r>
              <a:rPr lang="en-US" dirty="0"/>
              <a:t> = </a:t>
            </a:r>
            <a:r>
              <a:rPr lang="en-US" dirty="0">
                <a:solidFill>
                  <a:schemeClr val="accent2"/>
                </a:solidFill>
              </a:rPr>
              <a:t>acidity</a:t>
            </a:r>
            <a:r>
              <a:rPr lang="en-US" dirty="0"/>
              <a:t>, y</a:t>
            </a:r>
            <a:r>
              <a:rPr lang="en-US" baseline="-25000" dirty="0"/>
              <a:t>3</a:t>
            </a:r>
            <a:r>
              <a:rPr lang="en-US" dirty="0"/>
              <a:t>= </a:t>
            </a:r>
            <a:r>
              <a:rPr lang="en-US" dirty="0">
                <a:solidFill>
                  <a:schemeClr val="accent2"/>
                </a:solidFill>
              </a:rPr>
              <a:t>quality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CB927C-0C9D-6246-9BF4-BADF72399B42}"/>
              </a:ext>
            </a:extLst>
          </p:cNvPr>
          <p:cNvSpPr txBox="1"/>
          <p:nvPr/>
        </p:nvSpPr>
        <p:spPr>
          <a:xfrm>
            <a:off x="568036" y="5167746"/>
            <a:ext cx="471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BF014C-E3AE-B646-AC00-038C9647AE30}"/>
              </a:ext>
            </a:extLst>
          </p:cNvPr>
          <p:cNvSpPr txBox="1"/>
          <p:nvPr/>
        </p:nvSpPr>
        <p:spPr>
          <a:xfrm>
            <a:off x="5098470" y="2362201"/>
            <a:ext cx="4862947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x </a:t>
            </a:r>
            <a:r>
              <a:rPr lang="en-US" dirty="0"/>
              <a:t>= input variable</a:t>
            </a:r>
          </a:p>
          <a:p>
            <a:r>
              <a:rPr lang="en-US" b="1" dirty="0"/>
              <a:t>y </a:t>
            </a:r>
            <a:r>
              <a:rPr lang="en-US" dirty="0"/>
              <a:t>= output that needs to be predicted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999AF0-BB72-574E-9DC0-5746DD4B218D}"/>
              </a:ext>
            </a:extLst>
          </p:cNvPr>
          <p:cNvGrpSpPr/>
          <p:nvPr/>
        </p:nvGrpSpPr>
        <p:grpSpPr>
          <a:xfrm>
            <a:off x="5181600" y="3519055"/>
            <a:ext cx="3117273" cy="1662546"/>
            <a:chOff x="5181600" y="3865418"/>
            <a:chExt cx="3117273" cy="1662546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E293D12-21EE-BE4A-9216-BEC43EE598CE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FF7E1AF-CA94-1542-9695-29DB104BC053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32FF2C6-6E1D-754F-ADF8-9D38145CF273}"/>
              </a:ext>
            </a:extLst>
          </p:cNvPr>
          <p:cNvSpPr txBox="1"/>
          <p:nvPr/>
        </p:nvSpPr>
        <p:spPr>
          <a:xfrm>
            <a:off x="8160327" y="5181600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F0725F-5F06-CF44-9350-88DFD43A8E11}"/>
              </a:ext>
            </a:extLst>
          </p:cNvPr>
          <p:cNvSpPr txBox="1"/>
          <p:nvPr/>
        </p:nvSpPr>
        <p:spPr>
          <a:xfrm>
            <a:off x="4849090" y="3435927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18D5EEE-E24B-C542-A1FB-B69A2DF4B430}"/>
              </a:ext>
            </a:extLst>
          </p:cNvPr>
          <p:cNvSpPr/>
          <p:nvPr/>
        </p:nvSpPr>
        <p:spPr>
          <a:xfrm>
            <a:off x="7148944" y="360218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3426F73-F6CB-604B-A7A2-604039589B44}"/>
              </a:ext>
            </a:extLst>
          </p:cNvPr>
          <p:cNvSpPr/>
          <p:nvPr/>
        </p:nvSpPr>
        <p:spPr>
          <a:xfrm>
            <a:off x="5735781" y="4308764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83EEA6C-7A75-A24B-8ED3-64FE31A03204}"/>
              </a:ext>
            </a:extLst>
          </p:cNvPr>
          <p:cNvSpPr/>
          <p:nvPr/>
        </p:nvSpPr>
        <p:spPr>
          <a:xfrm>
            <a:off x="6359235" y="4585854"/>
            <a:ext cx="96982" cy="96982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57A60BD-6601-B64B-84D0-37A12AB2F295}"/>
              </a:ext>
            </a:extLst>
          </p:cNvPr>
          <p:cNvSpPr/>
          <p:nvPr/>
        </p:nvSpPr>
        <p:spPr>
          <a:xfrm>
            <a:off x="6691745" y="3879274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099FB47-4CF6-6A43-BC52-3D2153B65E25}"/>
              </a:ext>
            </a:extLst>
          </p:cNvPr>
          <p:cNvSpPr/>
          <p:nvPr/>
        </p:nvSpPr>
        <p:spPr>
          <a:xfrm>
            <a:off x="7107381" y="414251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1FD6C8-AD2E-D14F-9620-89EA1DFAAABE}"/>
              </a:ext>
            </a:extLst>
          </p:cNvPr>
          <p:cNvSpPr/>
          <p:nvPr/>
        </p:nvSpPr>
        <p:spPr>
          <a:xfrm>
            <a:off x="5389418" y="494607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4DA02B3-0A42-AC47-A3DC-508C7A621D16}"/>
              </a:ext>
            </a:extLst>
          </p:cNvPr>
          <p:cNvSpPr/>
          <p:nvPr/>
        </p:nvSpPr>
        <p:spPr>
          <a:xfrm>
            <a:off x="5597236" y="4655128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FEED723-3F12-2E49-8604-969C99D233C3}"/>
              </a:ext>
            </a:extLst>
          </p:cNvPr>
          <p:cNvSpPr/>
          <p:nvPr/>
        </p:nvSpPr>
        <p:spPr>
          <a:xfrm>
            <a:off x="6359236" y="422563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63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Regression</a:t>
            </a:r>
            <a:r>
              <a:rPr lang="fr-FR" dirty="0"/>
              <a:t> </a:t>
            </a:r>
            <a:r>
              <a:rPr lang="fr-FR" dirty="0" err="1"/>
              <a:t>fundamentals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37438" y="1274232"/>
            <a:ext cx="11717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Predicting</a:t>
            </a:r>
            <a:r>
              <a:rPr lang="fr-FR" sz="2400" dirty="0"/>
              <a:t> </a:t>
            </a:r>
            <a:r>
              <a:rPr lang="fr-FR" sz="2400" dirty="0" err="1"/>
              <a:t>wine</a:t>
            </a:r>
            <a:r>
              <a:rPr lang="fr-FR" sz="2400" dirty="0"/>
              <a:t> </a:t>
            </a:r>
            <a:r>
              <a:rPr lang="fr-FR" sz="2400" dirty="0" err="1"/>
              <a:t>quality</a:t>
            </a:r>
            <a:r>
              <a:rPr lang="fr-FR" sz="2400" dirty="0"/>
              <a:t> (</a:t>
            </a:r>
            <a:r>
              <a:rPr lang="en-US" sz="2400" dirty="0"/>
              <a:t>red and white </a:t>
            </a:r>
            <a:r>
              <a:rPr lang="en-US" sz="2400" dirty="0" err="1"/>
              <a:t>vinho</a:t>
            </a:r>
            <a:r>
              <a:rPr lang="en-US" sz="2400" dirty="0"/>
              <a:t> </a:t>
            </a:r>
            <a:r>
              <a:rPr lang="en-US" sz="2400" dirty="0" err="1"/>
              <a:t>verde</a:t>
            </a:r>
            <a:r>
              <a:rPr lang="en-US" sz="2400" dirty="0"/>
              <a:t> wine) </a:t>
            </a:r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various</a:t>
            </a:r>
            <a:r>
              <a:rPr lang="fr-FR" sz="2400" dirty="0"/>
              <a:t> </a:t>
            </a:r>
            <a:r>
              <a:rPr lang="en-US" sz="2400" dirty="0"/>
              <a:t>physicochemical tests </a:t>
            </a:r>
            <a:endParaRPr lang="fr-FR" sz="2400" dirty="0"/>
          </a:p>
          <a:p>
            <a:endParaRPr lang="fr-FR" sz="2400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2050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CE3013C3-7A35-FA4D-B470-F04ACAB308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415637" y="2258292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33C2546F-5E2E-D14E-9E70-704FFCB3D6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471056" y="3228111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6C53D595-D92D-D440-B794-1113A15C7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471055" y="4197928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3D9A5D-43EC-0D43-8988-34C3F37F2F90}"/>
              </a:ext>
            </a:extLst>
          </p:cNvPr>
          <p:cNvSpPr txBox="1"/>
          <p:nvPr/>
        </p:nvSpPr>
        <p:spPr>
          <a:xfrm>
            <a:off x="1316181" y="2479964"/>
            <a:ext cx="2715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= </a:t>
            </a:r>
            <a:r>
              <a:rPr lang="en-US" dirty="0">
                <a:solidFill>
                  <a:schemeClr val="accent1"/>
                </a:solidFill>
              </a:rPr>
              <a:t>acidity</a:t>
            </a:r>
            <a:r>
              <a:rPr lang="en-US" dirty="0"/>
              <a:t>, y</a:t>
            </a:r>
            <a:r>
              <a:rPr lang="en-US" baseline="-25000" dirty="0"/>
              <a:t>1</a:t>
            </a:r>
            <a:r>
              <a:rPr lang="en-US" dirty="0"/>
              <a:t>= </a:t>
            </a:r>
            <a:r>
              <a:rPr lang="en-US" dirty="0">
                <a:solidFill>
                  <a:schemeClr val="accent1"/>
                </a:solidFill>
              </a:rPr>
              <a:t>quality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D81312-EA0E-1843-9546-FC950D2AFD2E}"/>
              </a:ext>
            </a:extLst>
          </p:cNvPr>
          <p:cNvSpPr txBox="1"/>
          <p:nvPr/>
        </p:nvSpPr>
        <p:spPr>
          <a:xfrm>
            <a:off x="1288472" y="3449782"/>
            <a:ext cx="2715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acidity</a:t>
            </a:r>
            <a:r>
              <a:rPr lang="en-US" dirty="0"/>
              <a:t>, y</a:t>
            </a:r>
            <a:r>
              <a:rPr lang="en-US" baseline="-25000" dirty="0"/>
              <a:t>2</a:t>
            </a:r>
            <a:r>
              <a:rPr lang="en-US" dirty="0"/>
              <a:t>= </a:t>
            </a:r>
            <a:r>
              <a:rPr lang="en-US" dirty="0">
                <a:solidFill>
                  <a:srgbClr val="C00000"/>
                </a:solidFill>
              </a:rPr>
              <a:t>quality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25F834-3F74-8946-B75E-139463DF90B1}"/>
              </a:ext>
            </a:extLst>
          </p:cNvPr>
          <p:cNvSpPr txBox="1"/>
          <p:nvPr/>
        </p:nvSpPr>
        <p:spPr>
          <a:xfrm>
            <a:off x="1288472" y="4391891"/>
            <a:ext cx="2715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3</a:t>
            </a:r>
            <a:r>
              <a:rPr lang="en-US" dirty="0"/>
              <a:t> = </a:t>
            </a:r>
            <a:r>
              <a:rPr lang="en-US" dirty="0">
                <a:solidFill>
                  <a:schemeClr val="accent2"/>
                </a:solidFill>
              </a:rPr>
              <a:t>acidity</a:t>
            </a:r>
            <a:r>
              <a:rPr lang="en-US" dirty="0"/>
              <a:t>, y</a:t>
            </a:r>
            <a:r>
              <a:rPr lang="en-US" baseline="-25000" dirty="0"/>
              <a:t>3</a:t>
            </a:r>
            <a:r>
              <a:rPr lang="en-US" dirty="0"/>
              <a:t>= </a:t>
            </a:r>
            <a:r>
              <a:rPr lang="en-US" dirty="0">
                <a:solidFill>
                  <a:schemeClr val="accent2"/>
                </a:solidFill>
              </a:rPr>
              <a:t>quality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CB927C-0C9D-6246-9BF4-BADF72399B42}"/>
              </a:ext>
            </a:extLst>
          </p:cNvPr>
          <p:cNvSpPr txBox="1"/>
          <p:nvPr/>
        </p:nvSpPr>
        <p:spPr>
          <a:xfrm>
            <a:off x="568036" y="5167746"/>
            <a:ext cx="471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BF014C-E3AE-B646-AC00-038C9647AE30}"/>
              </a:ext>
            </a:extLst>
          </p:cNvPr>
          <p:cNvSpPr txBox="1"/>
          <p:nvPr/>
        </p:nvSpPr>
        <p:spPr>
          <a:xfrm>
            <a:off x="5098470" y="2362201"/>
            <a:ext cx="4862947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x </a:t>
            </a:r>
            <a:r>
              <a:rPr lang="en-US" dirty="0"/>
              <a:t>= input variable</a:t>
            </a:r>
          </a:p>
          <a:p>
            <a:r>
              <a:rPr lang="en-US" b="1" dirty="0"/>
              <a:t>y </a:t>
            </a:r>
            <a:r>
              <a:rPr lang="en-US" dirty="0"/>
              <a:t>= output that needs to be predicted</a:t>
            </a:r>
          </a:p>
          <a:p>
            <a:r>
              <a:rPr lang="en-US" b="1" dirty="0"/>
              <a:t>Model</a:t>
            </a:r>
            <a:r>
              <a:rPr lang="en-US" dirty="0"/>
              <a:t> = expected relationship between x and 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999AF0-BB72-574E-9DC0-5746DD4B218D}"/>
              </a:ext>
            </a:extLst>
          </p:cNvPr>
          <p:cNvGrpSpPr/>
          <p:nvPr/>
        </p:nvGrpSpPr>
        <p:grpSpPr>
          <a:xfrm>
            <a:off x="5181600" y="3519055"/>
            <a:ext cx="3117273" cy="1662546"/>
            <a:chOff x="5181600" y="3865418"/>
            <a:chExt cx="3117273" cy="1662546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E293D12-21EE-BE4A-9216-BEC43EE598CE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FF7E1AF-CA94-1542-9695-29DB104BC053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32FF2C6-6E1D-754F-ADF8-9D38145CF273}"/>
              </a:ext>
            </a:extLst>
          </p:cNvPr>
          <p:cNvSpPr txBox="1"/>
          <p:nvPr/>
        </p:nvSpPr>
        <p:spPr>
          <a:xfrm>
            <a:off x="8160327" y="5181600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F0725F-5F06-CF44-9350-88DFD43A8E11}"/>
              </a:ext>
            </a:extLst>
          </p:cNvPr>
          <p:cNvSpPr txBox="1"/>
          <p:nvPr/>
        </p:nvSpPr>
        <p:spPr>
          <a:xfrm>
            <a:off x="4849090" y="3435927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18D5EEE-E24B-C542-A1FB-B69A2DF4B430}"/>
              </a:ext>
            </a:extLst>
          </p:cNvPr>
          <p:cNvSpPr/>
          <p:nvPr/>
        </p:nvSpPr>
        <p:spPr>
          <a:xfrm>
            <a:off x="7148944" y="360218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3426F73-F6CB-604B-A7A2-604039589B44}"/>
              </a:ext>
            </a:extLst>
          </p:cNvPr>
          <p:cNvSpPr/>
          <p:nvPr/>
        </p:nvSpPr>
        <p:spPr>
          <a:xfrm>
            <a:off x="5735781" y="4308764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83EEA6C-7A75-A24B-8ED3-64FE31A03204}"/>
              </a:ext>
            </a:extLst>
          </p:cNvPr>
          <p:cNvSpPr/>
          <p:nvPr/>
        </p:nvSpPr>
        <p:spPr>
          <a:xfrm>
            <a:off x="6359235" y="4585854"/>
            <a:ext cx="96982" cy="96982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57A60BD-6601-B64B-84D0-37A12AB2F295}"/>
              </a:ext>
            </a:extLst>
          </p:cNvPr>
          <p:cNvSpPr/>
          <p:nvPr/>
        </p:nvSpPr>
        <p:spPr>
          <a:xfrm>
            <a:off x="6691745" y="3879274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099FB47-4CF6-6A43-BC52-3D2153B65E25}"/>
              </a:ext>
            </a:extLst>
          </p:cNvPr>
          <p:cNvSpPr/>
          <p:nvPr/>
        </p:nvSpPr>
        <p:spPr>
          <a:xfrm>
            <a:off x="7107381" y="414251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1FD6C8-AD2E-D14F-9620-89EA1DFAAABE}"/>
              </a:ext>
            </a:extLst>
          </p:cNvPr>
          <p:cNvSpPr/>
          <p:nvPr/>
        </p:nvSpPr>
        <p:spPr>
          <a:xfrm>
            <a:off x="5389418" y="494607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4DA02B3-0A42-AC47-A3DC-508C7A621D16}"/>
              </a:ext>
            </a:extLst>
          </p:cNvPr>
          <p:cNvSpPr/>
          <p:nvPr/>
        </p:nvSpPr>
        <p:spPr>
          <a:xfrm>
            <a:off x="5597236" y="4655128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FEED723-3F12-2E49-8604-969C99D233C3}"/>
              </a:ext>
            </a:extLst>
          </p:cNvPr>
          <p:cNvSpPr/>
          <p:nvPr/>
        </p:nvSpPr>
        <p:spPr>
          <a:xfrm>
            <a:off x="6359236" y="422563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04922AD-28BA-D94B-AEEB-80FF5718877F}"/>
              </a:ext>
            </a:extLst>
          </p:cNvPr>
          <p:cNvCxnSpPr/>
          <p:nvPr/>
        </p:nvCxnSpPr>
        <p:spPr>
          <a:xfrm flipV="1">
            <a:off x="5167745" y="3643746"/>
            <a:ext cx="2369128" cy="144087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BE776E6-3BD4-2C4F-BACB-E8735986F45D}"/>
              </a:ext>
            </a:extLst>
          </p:cNvPr>
          <p:cNvSpPr txBox="1"/>
          <p:nvPr/>
        </p:nvSpPr>
        <p:spPr>
          <a:xfrm>
            <a:off x="7523018" y="3435927"/>
            <a:ext cx="214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f(x)=w</a:t>
            </a:r>
            <a:r>
              <a:rPr lang="en-US" baseline="-25000" dirty="0">
                <a:solidFill>
                  <a:schemeClr val="accent6"/>
                </a:solidFill>
              </a:rPr>
              <a:t>0</a:t>
            </a:r>
            <a:r>
              <a:rPr lang="en-US" dirty="0">
                <a:solidFill>
                  <a:schemeClr val="accent6"/>
                </a:solidFill>
              </a:rPr>
              <a:t> + w</a:t>
            </a:r>
            <a:r>
              <a:rPr lang="en-US" baseline="-25000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6"/>
                </a:solidFill>
              </a:rPr>
              <a:t> 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F03BA2-8BFD-A14B-B990-6EB5535999F1}"/>
              </a:ext>
            </a:extLst>
          </p:cNvPr>
          <p:cNvSpPr txBox="1"/>
          <p:nvPr/>
        </p:nvSpPr>
        <p:spPr>
          <a:xfrm>
            <a:off x="6456217" y="4433454"/>
            <a:ext cx="193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2060"/>
                </a:solidFill>
              </a:rPr>
              <a:t>y</a:t>
            </a:r>
            <a:r>
              <a:rPr lang="en-US" baseline="-25000" dirty="0" err="1">
                <a:solidFill>
                  <a:srgbClr val="002060"/>
                </a:solidFill>
              </a:rPr>
              <a:t>i</a:t>
            </a:r>
            <a:r>
              <a:rPr lang="en-US" dirty="0">
                <a:solidFill>
                  <a:srgbClr val="002060"/>
                </a:solidFill>
              </a:rPr>
              <a:t>= w</a:t>
            </a:r>
            <a:r>
              <a:rPr lang="en-US" baseline="-25000" dirty="0">
                <a:solidFill>
                  <a:srgbClr val="002060"/>
                </a:solidFill>
              </a:rPr>
              <a:t>0</a:t>
            </a:r>
            <a:r>
              <a:rPr lang="en-US" dirty="0">
                <a:solidFill>
                  <a:srgbClr val="002060"/>
                </a:solidFill>
              </a:rPr>
              <a:t> + w</a:t>
            </a:r>
            <a:r>
              <a:rPr lang="en-US" baseline="-25000" dirty="0">
                <a:solidFill>
                  <a:srgbClr val="002060"/>
                </a:solidFill>
              </a:rPr>
              <a:t>1</a:t>
            </a:r>
            <a:r>
              <a:rPr lang="en-US" dirty="0">
                <a:solidFill>
                  <a:srgbClr val="002060"/>
                </a:solidFill>
              </a:rPr>
              <a:t> x</a:t>
            </a:r>
            <a:r>
              <a:rPr lang="en-US" baseline="-25000" dirty="0">
                <a:solidFill>
                  <a:srgbClr val="002060"/>
                </a:solidFill>
              </a:rPr>
              <a:t>i</a:t>
            </a:r>
            <a:r>
              <a:rPr lang="en-US" dirty="0">
                <a:solidFill>
                  <a:srgbClr val="002060"/>
                </a:solidFill>
              </a:rPr>
              <a:t> + </a:t>
            </a:r>
            <a:r>
              <a:rPr lang="en-US" dirty="0" err="1">
                <a:solidFill>
                  <a:srgbClr val="002060"/>
                </a:solidFill>
              </a:rPr>
              <a:t>ε</a:t>
            </a:r>
            <a:r>
              <a:rPr lang="en-US" baseline="-25000" dirty="0" err="1">
                <a:solidFill>
                  <a:srgbClr val="002060"/>
                </a:solidFill>
              </a:rPr>
              <a:t>i</a:t>
            </a:r>
            <a:endParaRPr lang="en-US" baseline="-25000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76E966-A940-7E4C-B414-6364FEB3523C}"/>
              </a:ext>
            </a:extLst>
          </p:cNvPr>
          <p:cNvSpPr txBox="1"/>
          <p:nvPr/>
        </p:nvSpPr>
        <p:spPr>
          <a:xfrm>
            <a:off x="8520546" y="4267200"/>
            <a:ext cx="27293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with :</a:t>
            </a:r>
          </a:p>
          <a:p>
            <a:r>
              <a:rPr lang="en-US" sz="1600" dirty="0"/>
              <a:t>w</a:t>
            </a:r>
            <a:r>
              <a:rPr lang="en-US" sz="1600" baseline="-25000" dirty="0"/>
              <a:t>0</a:t>
            </a:r>
            <a:r>
              <a:rPr lang="en-US" sz="1600" dirty="0"/>
              <a:t> the interception</a:t>
            </a:r>
          </a:p>
          <a:p>
            <a:r>
              <a:rPr lang="en-US" sz="1600" dirty="0"/>
              <a:t>w</a:t>
            </a:r>
            <a:r>
              <a:rPr lang="en-US" sz="1600" baseline="-25000" dirty="0"/>
              <a:t>1</a:t>
            </a:r>
            <a:r>
              <a:rPr lang="en-US" sz="1600" dirty="0"/>
              <a:t> the slope and</a:t>
            </a:r>
          </a:p>
          <a:p>
            <a:r>
              <a:rPr lang="en-US" sz="1600" dirty="0" err="1"/>
              <a:t>ε</a:t>
            </a:r>
            <a:r>
              <a:rPr lang="en-US" sz="1600" dirty="0"/>
              <a:t> the error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2C68C6DC-DD47-F841-9B7B-F7A070C21A12}"/>
              </a:ext>
            </a:extLst>
          </p:cNvPr>
          <p:cNvSpPr/>
          <p:nvPr/>
        </p:nvSpPr>
        <p:spPr>
          <a:xfrm>
            <a:off x="10238509" y="4488873"/>
            <a:ext cx="193964" cy="62345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118C42-CFFA-4349-BE5C-D5A8C05F9D9C}"/>
              </a:ext>
            </a:extLst>
          </p:cNvPr>
          <p:cNvSpPr txBox="1"/>
          <p:nvPr/>
        </p:nvSpPr>
        <p:spPr>
          <a:xfrm>
            <a:off x="10474036" y="4488873"/>
            <a:ext cx="1717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Regression coefficients</a:t>
            </a:r>
          </a:p>
        </p:txBody>
      </p:sp>
    </p:spTree>
    <p:extLst>
      <p:ext uri="{BB962C8B-B14F-4D97-AF65-F5344CB8AC3E}">
        <p14:creationId xmlns:p14="http://schemas.microsoft.com/office/powerpoint/2010/main" val="2753201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Fitting</a:t>
            </a:r>
            <a:r>
              <a:rPr lang="fr-FR" dirty="0"/>
              <a:t> a line to data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37438" y="1274232"/>
            <a:ext cx="11717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There </a:t>
            </a:r>
            <a:r>
              <a:rPr lang="fr-FR" sz="2400" dirty="0" err="1"/>
              <a:t>is</a:t>
            </a:r>
            <a:r>
              <a:rPr lang="fr-FR" sz="2400" dirty="0"/>
              <a:t> a « </a:t>
            </a:r>
            <a:r>
              <a:rPr lang="fr-FR" sz="2400" dirty="0" err="1"/>
              <a:t>cost</a:t>
            </a:r>
            <a:r>
              <a:rPr lang="fr-FR" sz="2400" dirty="0"/>
              <a:t> » of </a:t>
            </a:r>
            <a:r>
              <a:rPr lang="fr-FR" sz="2400" dirty="0" err="1"/>
              <a:t>using</a:t>
            </a:r>
            <a:r>
              <a:rPr lang="fr-FR" sz="2400" dirty="0"/>
              <a:t> a </a:t>
            </a:r>
            <a:r>
              <a:rPr lang="fr-FR" sz="2400" dirty="0" err="1"/>
              <a:t>given</a:t>
            </a:r>
            <a:r>
              <a:rPr lang="fr-FR" sz="2400" dirty="0"/>
              <a:t> line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F2E06D35-165D-8540-A54C-247AF6DC5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82" y="2097519"/>
            <a:ext cx="6526862" cy="321714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7A7DFE8-917F-844D-8645-09AD213DFCCB}"/>
              </a:ext>
            </a:extLst>
          </p:cNvPr>
          <p:cNvSpPr txBox="1"/>
          <p:nvPr/>
        </p:nvSpPr>
        <p:spPr>
          <a:xfrm>
            <a:off x="6816436" y="5334000"/>
            <a:ext cx="277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68239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Fitting</a:t>
            </a:r>
            <a:r>
              <a:rPr lang="fr-FR" dirty="0"/>
              <a:t> a line to data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37438" y="1274232"/>
            <a:ext cx="11717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There </a:t>
            </a:r>
            <a:r>
              <a:rPr lang="fr-FR" sz="2400" dirty="0" err="1"/>
              <a:t>is</a:t>
            </a:r>
            <a:r>
              <a:rPr lang="fr-FR" sz="2400" dirty="0"/>
              <a:t> a « </a:t>
            </a:r>
            <a:r>
              <a:rPr lang="fr-FR" sz="2400" dirty="0" err="1"/>
              <a:t>cost</a:t>
            </a:r>
            <a:r>
              <a:rPr lang="fr-FR" sz="2400" dirty="0"/>
              <a:t> » of </a:t>
            </a:r>
            <a:r>
              <a:rPr lang="fr-FR" sz="2400" dirty="0" err="1"/>
              <a:t>using</a:t>
            </a:r>
            <a:r>
              <a:rPr lang="fr-FR" sz="2400" dirty="0"/>
              <a:t> a </a:t>
            </a:r>
            <a:r>
              <a:rPr lang="fr-FR" sz="2400" dirty="0" err="1"/>
              <a:t>given</a:t>
            </a:r>
            <a:r>
              <a:rPr lang="fr-FR" sz="2400" dirty="0"/>
              <a:t> line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F2E06D35-165D-8540-A54C-247AF6DC5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82" y="2097519"/>
            <a:ext cx="6526862" cy="321714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7A7DFE8-917F-844D-8645-09AD213DFCCB}"/>
              </a:ext>
            </a:extLst>
          </p:cNvPr>
          <p:cNvSpPr txBox="1"/>
          <p:nvPr/>
        </p:nvSpPr>
        <p:spPr>
          <a:xfrm>
            <a:off x="6816436" y="5334000"/>
            <a:ext cx="277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54BF85A-C71A-374C-992B-F9F5746D4221}"/>
              </a:ext>
            </a:extLst>
          </p:cNvPr>
          <p:cNvCxnSpPr/>
          <p:nvPr/>
        </p:nvCxnSpPr>
        <p:spPr>
          <a:xfrm flipV="1">
            <a:off x="1302327" y="2258291"/>
            <a:ext cx="4142509" cy="286789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0559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Fitting</a:t>
            </a:r>
            <a:r>
              <a:rPr lang="fr-FR" dirty="0"/>
              <a:t> a line to data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37438" y="1274232"/>
            <a:ext cx="11717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There </a:t>
            </a:r>
            <a:r>
              <a:rPr lang="fr-FR" sz="2400" dirty="0" err="1"/>
              <a:t>is</a:t>
            </a:r>
            <a:r>
              <a:rPr lang="fr-FR" sz="2400" dirty="0"/>
              <a:t> a « </a:t>
            </a:r>
            <a:r>
              <a:rPr lang="fr-FR" sz="2400" dirty="0" err="1"/>
              <a:t>cost</a:t>
            </a:r>
            <a:r>
              <a:rPr lang="fr-FR" sz="2400" dirty="0"/>
              <a:t> » of </a:t>
            </a:r>
            <a:r>
              <a:rPr lang="fr-FR" sz="2400" dirty="0" err="1"/>
              <a:t>using</a:t>
            </a:r>
            <a:r>
              <a:rPr lang="fr-FR" sz="2400" dirty="0"/>
              <a:t> a </a:t>
            </a:r>
            <a:r>
              <a:rPr lang="fr-FR" sz="2400" dirty="0" err="1"/>
              <a:t>given</a:t>
            </a:r>
            <a:r>
              <a:rPr lang="fr-FR" sz="2400" dirty="0"/>
              <a:t> line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F2E06D35-165D-8540-A54C-247AF6DC5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82" y="2097519"/>
            <a:ext cx="6526862" cy="321714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7A7DFE8-917F-844D-8645-09AD213DFCCB}"/>
              </a:ext>
            </a:extLst>
          </p:cNvPr>
          <p:cNvSpPr txBox="1"/>
          <p:nvPr/>
        </p:nvSpPr>
        <p:spPr>
          <a:xfrm>
            <a:off x="6816436" y="5334000"/>
            <a:ext cx="277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54BF85A-C71A-374C-992B-F9F5746D4221}"/>
              </a:ext>
            </a:extLst>
          </p:cNvPr>
          <p:cNvCxnSpPr/>
          <p:nvPr/>
        </p:nvCxnSpPr>
        <p:spPr>
          <a:xfrm flipV="1">
            <a:off x="1302327" y="2258291"/>
            <a:ext cx="4142509" cy="286789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F75CBC4-4D06-6A4D-8835-50E3A3D4F60E}"/>
              </a:ext>
            </a:extLst>
          </p:cNvPr>
          <p:cNvCxnSpPr/>
          <p:nvPr/>
        </p:nvCxnSpPr>
        <p:spPr>
          <a:xfrm flipV="1">
            <a:off x="1302327" y="2757055"/>
            <a:ext cx="4447309" cy="241069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945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Fitting</a:t>
            </a:r>
            <a:r>
              <a:rPr lang="fr-FR" dirty="0"/>
              <a:t> a line to data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37438" y="1274232"/>
            <a:ext cx="11717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There </a:t>
            </a:r>
            <a:r>
              <a:rPr lang="fr-FR" sz="2400" dirty="0" err="1"/>
              <a:t>is</a:t>
            </a:r>
            <a:r>
              <a:rPr lang="fr-FR" sz="2400" dirty="0"/>
              <a:t> a « </a:t>
            </a:r>
            <a:r>
              <a:rPr lang="fr-FR" sz="2400" dirty="0" err="1"/>
              <a:t>cost</a:t>
            </a:r>
            <a:r>
              <a:rPr lang="fr-FR" sz="2400" dirty="0"/>
              <a:t> » of </a:t>
            </a:r>
            <a:r>
              <a:rPr lang="fr-FR" sz="2400" dirty="0" err="1"/>
              <a:t>using</a:t>
            </a:r>
            <a:r>
              <a:rPr lang="fr-FR" sz="2400" dirty="0"/>
              <a:t> a </a:t>
            </a:r>
            <a:r>
              <a:rPr lang="fr-FR" sz="2400" dirty="0" err="1"/>
              <a:t>given</a:t>
            </a:r>
            <a:r>
              <a:rPr lang="fr-FR" sz="2400" dirty="0"/>
              <a:t> line : </a:t>
            </a:r>
            <a:r>
              <a:rPr lang="fr-FR" sz="2400" dirty="0" err="1"/>
              <a:t>Residual</a:t>
            </a:r>
            <a:r>
              <a:rPr lang="fr-FR" sz="2400" dirty="0"/>
              <a:t> </a:t>
            </a:r>
            <a:r>
              <a:rPr lang="fr-FR" sz="2400" dirty="0" err="1"/>
              <a:t>sum</a:t>
            </a:r>
            <a:r>
              <a:rPr lang="fr-FR" sz="2400" dirty="0"/>
              <a:t> of squares (</a:t>
            </a:r>
            <a:r>
              <a:rPr lang="fr-FR" sz="2400" dirty="0">
                <a:solidFill>
                  <a:srgbClr val="C00000"/>
                </a:solidFill>
              </a:rPr>
              <a:t>RSS</a:t>
            </a:r>
            <a:r>
              <a:rPr lang="fr-FR" sz="2400" dirty="0"/>
              <a:t>)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67AAE08-882F-CD46-9B09-00EB8DBB5AFF}"/>
              </a:ext>
            </a:extLst>
          </p:cNvPr>
          <p:cNvGrpSpPr/>
          <p:nvPr/>
        </p:nvGrpSpPr>
        <p:grpSpPr>
          <a:xfrm>
            <a:off x="592282" y="2097519"/>
            <a:ext cx="6526862" cy="3217141"/>
            <a:chOff x="592282" y="1820429"/>
            <a:chExt cx="6526862" cy="321714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2E06D35-165D-8540-A54C-247AF6DC5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2282" y="1820429"/>
              <a:ext cx="6526862" cy="3217141"/>
            </a:xfrm>
            <a:prstGeom prst="rect">
              <a:avLst/>
            </a:prstGeom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F29419E-D0A1-7348-9A7B-264535407D76}"/>
                </a:ext>
              </a:extLst>
            </p:cNvPr>
            <p:cNvCxnSpPr/>
            <p:nvPr/>
          </p:nvCxnSpPr>
          <p:spPr>
            <a:xfrm>
              <a:off x="2410690" y="3638262"/>
              <a:ext cx="0" cy="526472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08C0F9F-8EF7-9E4D-B946-49E1421D9D99}"/>
                </a:ext>
              </a:extLst>
            </p:cNvPr>
            <p:cNvCxnSpPr>
              <a:cxnSpLocks/>
            </p:cNvCxnSpPr>
            <p:nvPr/>
          </p:nvCxnSpPr>
          <p:spPr>
            <a:xfrm>
              <a:off x="3532907" y="3499717"/>
              <a:ext cx="0" cy="490392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255B6C4-3341-2D4F-93C3-97BB91355692}"/>
                </a:ext>
              </a:extLst>
            </p:cNvPr>
            <p:cNvCxnSpPr>
              <a:cxnSpLocks/>
            </p:cNvCxnSpPr>
            <p:nvPr/>
          </p:nvCxnSpPr>
          <p:spPr>
            <a:xfrm>
              <a:off x="4156363" y="2855479"/>
              <a:ext cx="0" cy="24245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E0D363D-0711-E442-924D-C66F613FA862}"/>
                </a:ext>
              </a:extLst>
            </p:cNvPr>
            <p:cNvCxnSpPr>
              <a:cxnSpLocks/>
            </p:cNvCxnSpPr>
            <p:nvPr/>
          </p:nvCxnSpPr>
          <p:spPr>
            <a:xfrm>
              <a:off x="4904508" y="2689225"/>
              <a:ext cx="0" cy="48346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36000B5-3643-5F40-86AA-2F717B380F94}"/>
                </a:ext>
              </a:extLst>
            </p:cNvPr>
            <p:cNvCxnSpPr>
              <a:cxnSpLocks/>
            </p:cNvCxnSpPr>
            <p:nvPr/>
          </p:nvCxnSpPr>
          <p:spPr>
            <a:xfrm>
              <a:off x="4973779" y="2342862"/>
              <a:ext cx="0" cy="24245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18EEB8C-E87F-734E-85BE-A098AA2838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1307" y="4220153"/>
              <a:ext cx="0" cy="13017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77A7DFE8-917F-844D-8645-09AD213DFCCB}"/>
              </a:ext>
            </a:extLst>
          </p:cNvPr>
          <p:cNvSpPr txBox="1"/>
          <p:nvPr/>
        </p:nvSpPr>
        <p:spPr>
          <a:xfrm>
            <a:off x="6816436" y="5334000"/>
            <a:ext cx="277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45BF87E-651E-A34C-833E-8E23C161761A}"/>
                  </a:ext>
                </a:extLst>
              </p:cNvPr>
              <p:cNvSpPr txBox="1"/>
              <p:nvPr/>
            </p:nvSpPr>
            <p:spPr>
              <a:xfrm>
                <a:off x="6830289" y="2687782"/>
                <a:ext cx="4558147" cy="416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</a:rPr>
                  <a:t>RSS(w</a:t>
                </a:r>
                <a:r>
                  <a:rPr lang="en-US" sz="2000" baseline="-25000" dirty="0">
                    <a:latin typeface="Cambria" panose="02040503050406030204" pitchFamily="18" charset="0"/>
                  </a:rPr>
                  <a:t>0</a:t>
                </a:r>
                <a:r>
                  <a:rPr lang="en-US" sz="2000" dirty="0">
                    <a:latin typeface="Cambria" panose="02040503050406030204" pitchFamily="18" charset="0"/>
                  </a:rPr>
                  <a:t>, w</a:t>
                </a:r>
                <a:r>
                  <a:rPr lang="en-US" sz="2000" baseline="-25000" dirty="0">
                    <a:latin typeface="Cambria" panose="02040503050406030204" pitchFamily="18" charset="0"/>
                  </a:rPr>
                  <a:t>1</a:t>
                </a:r>
                <a:r>
                  <a:rPr lang="en-US" sz="2000" dirty="0">
                    <a:latin typeface="Cambria" panose="02040503050406030204" pitchFamily="18" charset="0"/>
                  </a:rPr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fr-FR" sz="2000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fr-FR" sz="2000" b="0" i="1" baseline="-250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fr-FR" sz="2000" b="0" i="1" baseline="-25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𝑥𝑖</m:t>
                                </m:r>
                              </m:e>
                            </m:d>
                          </m:e>
                        </m:d>
                        <m:r>
                          <a:rPr lang="fr-FR" sz="2000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45BF87E-651E-A34C-833E-8E23C1617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289" y="2687782"/>
                <a:ext cx="4558147" cy="416974"/>
              </a:xfrm>
              <a:prstGeom prst="rect">
                <a:avLst/>
              </a:prstGeom>
              <a:blipFill>
                <a:blip r:embed="rId3"/>
                <a:stretch>
                  <a:fillRect l="-1389" t="-109091" b="-17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ZoneTexte 13">
            <a:extLst>
              <a:ext uri="{FF2B5EF4-FFF2-40B4-BE49-F238E27FC236}">
                <a16:creationId xmlns:a16="http://schemas.microsoft.com/office/drawing/2014/main" id="{49711FFD-F2A6-4643-BADB-9005916D7921}"/>
              </a:ext>
            </a:extLst>
          </p:cNvPr>
          <p:cNvSpPr txBox="1"/>
          <p:nvPr/>
        </p:nvSpPr>
        <p:spPr>
          <a:xfrm>
            <a:off x="6858000" y="3754195"/>
            <a:ext cx="4609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The « best » line </a:t>
            </a:r>
            <a:r>
              <a:rPr lang="fr-FR" sz="2400" dirty="0" err="1"/>
              <a:t>is</a:t>
            </a:r>
            <a:r>
              <a:rPr lang="fr-FR" sz="2400" dirty="0"/>
              <a:t> the one </a:t>
            </a:r>
            <a:r>
              <a:rPr lang="fr-FR" sz="2400" dirty="0" err="1"/>
              <a:t>minimizing</a:t>
            </a:r>
            <a:r>
              <a:rPr lang="fr-FR" sz="2400" dirty="0"/>
              <a:t> the </a:t>
            </a:r>
            <a:r>
              <a:rPr lang="fr-FR" sz="2400" dirty="0" err="1"/>
              <a:t>cost</a:t>
            </a:r>
            <a:r>
              <a:rPr lang="fr-FR" sz="2400" dirty="0"/>
              <a:t> over w</a:t>
            </a:r>
            <a:r>
              <a:rPr lang="fr-FR" sz="2400" baseline="-25000" dirty="0"/>
              <a:t>0</a:t>
            </a:r>
            <a:r>
              <a:rPr lang="fr-FR" sz="2400" dirty="0"/>
              <a:t> and w</a:t>
            </a:r>
            <a:r>
              <a:rPr lang="fr-FR" sz="2400" baseline="-25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94795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RSS </a:t>
            </a:r>
            <a:r>
              <a:rPr lang="fr-FR" dirty="0" err="1"/>
              <a:t>optimization</a:t>
            </a:r>
            <a:r>
              <a:rPr lang="fr-FR" dirty="0"/>
              <a:t> – Gradient </a:t>
            </a:r>
            <a:r>
              <a:rPr lang="fr-FR" dirty="0" err="1"/>
              <a:t>descent</a:t>
            </a:r>
            <a:r>
              <a:rPr lang="fr-FR" dirty="0"/>
              <a:t> </a:t>
            </a:r>
            <a:r>
              <a:rPr lang="fr-FR" dirty="0" err="1"/>
              <a:t>algorithm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37438" y="1274232"/>
            <a:ext cx="11717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How to </a:t>
            </a:r>
            <a:r>
              <a:rPr lang="fr-FR" sz="2400" dirty="0" err="1"/>
              <a:t>find</a:t>
            </a:r>
            <a:r>
              <a:rPr lang="fr-FR" sz="2400" dirty="0"/>
              <a:t> the w</a:t>
            </a:r>
            <a:r>
              <a:rPr lang="fr-FR" sz="2400" baseline="-25000" dirty="0"/>
              <a:t>0</a:t>
            </a:r>
            <a:r>
              <a:rPr lang="fr-FR" sz="2400" dirty="0"/>
              <a:t> and w</a:t>
            </a:r>
            <a:r>
              <a:rPr lang="fr-FR" sz="2400" baseline="-25000" dirty="0"/>
              <a:t>1</a:t>
            </a:r>
            <a:r>
              <a:rPr lang="fr-FR" sz="2400" dirty="0"/>
              <a:t> </a:t>
            </a:r>
            <a:r>
              <a:rPr lang="fr-FR" sz="2400" dirty="0" err="1"/>
              <a:t>that</a:t>
            </a:r>
            <a:r>
              <a:rPr lang="fr-FR" sz="2400" dirty="0"/>
              <a:t> </a:t>
            </a:r>
            <a:r>
              <a:rPr lang="fr-FR" sz="2400" dirty="0" err="1"/>
              <a:t>minimize</a:t>
            </a:r>
            <a:r>
              <a:rPr lang="fr-FR" sz="2400" dirty="0"/>
              <a:t> the RSS ?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45BF87E-651E-A34C-833E-8E23C161761A}"/>
                  </a:ext>
                </a:extLst>
              </p:cNvPr>
              <p:cNvSpPr txBox="1"/>
              <p:nvPr/>
            </p:nvSpPr>
            <p:spPr>
              <a:xfrm>
                <a:off x="5999016" y="3058380"/>
                <a:ext cx="4558147" cy="416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</a:rPr>
                  <a:t>RSS(w</a:t>
                </a:r>
                <a:r>
                  <a:rPr lang="en-US" sz="2000" baseline="-25000" dirty="0">
                    <a:latin typeface="Cambria" panose="02040503050406030204" pitchFamily="18" charset="0"/>
                  </a:rPr>
                  <a:t>0</a:t>
                </a:r>
                <a:r>
                  <a:rPr lang="en-US" sz="2000" dirty="0">
                    <a:latin typeface="Cambria" panose="02040503050406030204" pitchFamily="18" charset="0"/>
                  </a:rPr>
                  <a:t>, w</a:t>
                </a:r>
                <a:r>
                  <a:rPr lang="en-US" sz="2000" baseline="-25000" dirty="0">
                    <a:latin typeface="Cambria" panose="02040503050406030204" pitchFamily="18" charset="0"/>
                  </a:rPr>
                  <a:t>1</a:t>
                </a:r>
                <a:r>
                  <a:rPr lang="en-US" sz="2000" dirty="0">
                    <a:latin typeface="Cambria" panose="02040503050406030204" pitchFamily="18" charset="0"/>
                  </a:rPr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fr-FR" sz="2000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fr-FR" sz="2000" b="0" i="1" baseline="-250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fr-FR" sz="2000" b="0" i="1" baseline="-25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𝑥𝑖</m:t>
                                </m:r>
                              </m:e>
                            </m:d>
                          </m:e>
                        </m:d>
                        <m:r>
                          <a:rPr lang="fr-FR" sz="2000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45BF87E-651E-A34C-833E-8E23C1617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016" y="3058380"/>
                <a:ext cx="4558147" cy="416974"/>
              </a:xfrm>
              <a:prstGeom prst="rect">
                <a:avLst/>
              </a:prstGeom>
              <a:blipFill>
                <a:blip r:embed="rId2"/>
                <a:stretch>
                  <a:fillRect l="-1111" t="-105882" b="-16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433B89E-B2B0-F144-AA66-185510D95939}"/>
              </a:ext>
            </a:extLst>
          </p:cNvPr>
          <p:cNvSpPr txBox="1"/>
          <p:nvPr/>
        </p:nvSpPr>
        <p:spPr>
          <a:xfrm>
            <a:off x="5888182" y="3543300"/>
            <a:ext cx="484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function is convex - &gt; the minima is unique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431826-6FFD-4747-8980-9880B4001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641" y="1695450"/>
            <a:ext cx="4051300" cy="3695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88C9B0-D92C-864D-BE31-260CBB092975}"/>
              </a:ext>
            </a:extLst>
          </p:cNvPr>
          <p:cNvSpPr txBox="1"/>
          <p:nvPr/>
        </p:nvSpPr>
        <p:spPr>
          <a:xfrm>
            <a:off x="1219199" y="5500254"/>
            <a:ext cx="228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@ E. Fox – ML specialization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43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RSS </a:t>
            </a:r>
            <a:r>
              <a:rPr lang="fr-FR" dirty="0" err="1"/>
              <a:t>optimization</a:t>
            </a:r>
            <a:r>
              <a:rPr lang="fr-FR" dirty="0"/>
              <a:t> – Gradient </a:t>
            </a:r>
            <a:r>
              <a:rPr lang="fr-FR" dirty="0" err="1"/>
              <a:t>descent</a:t>
            </a:r>
            <a:r>
              <a:rPr lang="fr-FR" dirty="0"/>
              <a:t> </a:t>
            </a:r>
            <a:r>
              <a:rPr lang="fr-FR" dirty="0" err="1"/>
              <a:t>algorithm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37438" y="1274232"/>
            <a:ext cx="11717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How to </a:t>
            </a:r>
            <a:r>
              <a:rPr lang="fr-FR" sz="2400" dirty="0" err="1"/>
              <a:t>find</a:t>
            </a:r>
            <a:r>
              <a:rPr lang="fr-FR" sz="2400" dirty="0"/>
              <a:t> the w</a:t>
            </a:r>
            <a:r>
              <a:rPr lang="fr-FR" sz="2400" baseline="-25000" dirty="0"/>
              <a:t>0</a:t>
            </a:r>
            <a:r>
              <a:rPr lang="fr-FR" sz="2400" dirty="0"/>
              <a:t> and w</a:t>
            </a:r>
            <a:r>
              <a:rPr lang="fr-FR" sz="2400" baseline="-25000" dirty="0"/>
              <a:t>1</a:t>
            </a:r>
            <a:r>
              <a:rPr lang="fr-FR" sz="2400" dirty="0"/>
              <a:t> </a:t>
            </a:r>
            <a:r>
              <a:rPr lang="fr-FR" sz="2400" dirty="0" err="1"/>
              <a:t>that</a:t>
            </a:r>
            <a:r>
              <a:rPr lang="fr-FR" sz="2400" dirty="0"/>
              <a:t> </a:t>
            </a:r>
            <a:r>
              <a:rPr lang="fr-FR" sz="2400" dirty="0" err="1"/>
              <a:t>minimize</a:t>
            </a:r>
            <a:r>
              <a:rPr lang="fr-FR" sz="2400" dirty="0"/>
              <a:t> the RSS ?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54" name="ZoneTexte 13">
            <a:extLst>
              <a:ext uri="{FF2B5EF4-FFF2-40B4-BE49-F238E27FC236}">
                <a16:creationId xmlns:a16="http://schemas.microsoft.com/office/drawing/2014/main" id="{49711FFD-F2A6-4643-BADB-9005916D7921}"/>
              </a:ext>
            </a:extLst>
          </p:cNvPr>
          <p:cNvSpPr txBox="1"/>
          <p:nvPr/>
        </p:nvSpPr>
        <p:spPr>
          <a:xfrm>
            <a:off x="6096000" y="2628901"/>
            <a:ext cx="4128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The </a:t>
            </a:r>
            <a:r>
              <a:rPr lang="fr-FR" sz="2400" dirty="0">
                <a:solidFill>
                  <a:srgbClr val="C00000"/>
                </a:solidFill>
              </a:rPr>
              <a:t>gradient </a:t>
            </a:r>
            <a:r>
              <a:rPr lang="fr-FR" sz="2400" dirty="0" err="1">
                <a:solidFill>
                  <a:srgbClr val="C00000"/>
                </a:solidFill>
              </a:rPr>
              <a:t>descent</a:t>
            </a:r>
            <a:r>
              <a:rPr lang="fr-FR" sz="2400" dirty="0">
                <a:solidFill>
                  <a:srgbClr val="C00000"/>
                </a:solidFill>
              </a:rPr>
              <a:t> </a:t>
            </a:r>
            <a:r>
              <a:rPr lang="fr-FR" sz="2400" dirty="0" err="1">
                <a:solidFill>
                  <a:srgbClr val="C00000"/>
                </a:solidFill>
              </a:rPr>
              <a:t>algorithm</a:t>
            </a:r>
            <a:r>
              <a:rPr lang="fr-FR" sz="2400" dirty="0">
                <a:solidFill>
                  <a:srgbClr val="C00000"/>
                </a:solidFill>
              </a:rPr>
              <a:t> </a:t>
            </a:r>
            <a:r>
              <a:rPr lang="fr-FR" sz="2400" dirty="0" err="1"/>
              <a:t>allows</a:t>
            </a:r>
            <a:r>
              <a:rPr lang="fr-FR" sz="2400" dirty="0"/>
              <a:t> to </a:t>
            </a:r>
            <a:r>
              <a:rPr lang="fr-FR" sz="2400" dirty="0" err="1"/>
              <a:t>find</a:t>
            </a:r>
            <a:r>
              <a:rPr lang="fr-FR" sz="2400" dirty="0"/>
              <a:t> the minima of RSS(w</a:t>
            </a:r>
            <a:r>
              <a:rPr lang="fr-FR" sz="2000" dirty="0"/>
              <a:t>0</a:t>
            </a:r>
            <a:r>
              <a:rPr lang="fr-FR" sz="2400" dirty="0"/>
              <a:t>, w</a:t>
            </a:r>
            <a:r>
              <a:rPr lang="fr-FR" sz="2000" dirty="0"/>
              <a:t>1</a:t>
            </a:r>
            <a:r>
              <a:rPr lang="fr-FR" sz="2400" dirty="0"/>
              <a:t>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E45A1-5017-374F-B84D-E4683A07D670}"/>
              </a:ext>
            </a:extLst>
          </p:cNvPr>
          <p:cNvSpPr txBox="1"/>
          <p:nvPr/>
        </p:nvSpPr>
        <p:spPr>
          <a:xfrm>
            <a:off x="5874335" y="4178113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Applied on minimizing RSS, gradient descent algorithm is called OLS (Ordinary least squares)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431826-6FFD-4747-8980-9880B4001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41" y="1695450"/>
            <a:ext cx="4051300" cy="3695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88C9B0-D92C-864D-BE31-260CBB092975}"/>
              </a:ext>
            </a:extLst>
          </p:cNvPr>
          <p:cNvSpPr txBox="1"/>
          <p:nvPr/>
        </p:nvSpPr>
        <p:spPr>
          <a:xfrm>
            <a:off x="1219199" y="5500254"/>
            <a:ext cx="228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@ E. Fox – ML specialization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382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272" y="0"/>
            <a:ext cx="10515600" cy="1325563"/>
          </a:xfrm>
        </p:spPr>
        <p:txBody>
          <a:bodyPr/>
          <a:lstStyle/>
          <a:p>
            <a:r>
              <a:rPr lang="en-US" dirty="0"/>
              <a:t>Sprint Overview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7519368-17B7-F641-AA64-8E6E12F40669}"/>
              </a:ext>
            </a:extLst>
          </p:cNvPr>
          <p:cNvSpPr txBox="1"/>
          <p:nvPr/>
        </p:nvSpPr>
        <p:spPr>
          <a:xfrm>
            <a:off x="1163782" y="1260763"/>
            <a:ext cx="1048789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Day 1 and 2 : Regression</a:t>
            </a:r>
          </a:p>
          <a:p>
            <a:r>
              <a:rPr lang="en-US" sz="2400" dirty="0"/>
              <a:t>	Task: Making predictions from data</a:t>
            </a:r>
          </a:p>
          <a:p>
            <a:endParaRPr lang="en-US" sz="2400" dirty="0"/>
          </a:p>
          <a:p>
            <a:r>
              <a:rPr lang="en-US" sz="2400" b="1" dirty="0">
                <a:solidFill>
                  <a:schemeClr val="accent6"/>
                </a:solidFill>
              </a:rPr>
              <a:t>Day 3: Classification</a:t>
            </a:r>
          </a:p>
          <a:p>
            <a:r>
              <a:rPr lang="en-US" sz="2400" dirty="0"/>
              <a:t>	Task: Predict a class from input features</a:t>
            </a:r>
          </a:p>
          <a:p>
            <a:endParaRPr lang="en-US" sz="2400" dirty="0"/>
          </a:p>
          <a:p>
            <a:r>
              <a:rPr lang="en-US" sz="2400" b="1" dirty="0">
                <a:solidFill>
                  <a:schemeClr val="accent2"/>
                </a:solidFill>
              </a:rPr>
              <a:t>Day 4: Retrieval</a:t>
            </a:r>
          </a:p>
          <a:p>
            <a:r>
              <a:rPr lang="en-US" sz="2400" dirty="0"/>
              <a:t>	Task: Identify and retrieve the closest object in a set</a:t>
            </a:r>
          </a:p>
          <a:p>
            <a:endParaRPr lang="en-US" sz="2400" dirty="0"/>
          </a:p>
          <a:p>
            <a:r>
              <a:rPr lang="en-US" sz="2400" b="1" dirty="0">
                <a:solidFill>
                  <a:srgbClr val="7030A0"/>
                </a:solidFill>
              </a:rPr>
              <a:t>Day 5: Clustering and topic modeling</a:t>
            </a:r>
          </a:p>
          <a:p>
            <a:pPr lvl="1"/>
            <a:r>
              <a:rPr lang="en-US" sz="2400" dirty="0"/>
              <a:t>	Task: Discover groups of related articles, Identify topics in objects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852510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and </a:t>
            </a:r>
            <a:r>
              <a:rPr lang="fr-FR" dirty="0" err="1"/>
              <a:t>regression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Can 2">
            <a:extLst>
              <a:ext uri="{FF2B5EF4-FFF2-40B4-BE49-F238E27FC236}">
                <a16:creationId xmlns:a16="http://schemas.microsoft.com/office/drawing/2014/main" id="{203E24F6-1952-FC44-A005-CC5096D06241}"/>
              </a:ext>
            </a:extLst>
          </p:cNvPr>
          <p:cNvSpPr/>
          <p:nvPr/>
        </p:nvSpPr>
        <p:spPr>
          <a:xfrm>
            <a:off x="471054" y="1433944"/>
            <a:ext cx="1704109" cy="1427018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A4E03D-D4C7-DB41-92B7-68059111ABAB}"/>
              </a:ext>
            </a:extLst>
          </p:cNvPr>
          <p:cNvSpPr/>
          <p:nvPr/>
        </p:nvSpPr>
        <p:spPr>
          <a:xfrm>
            <a:off x="4724400" y="1717962"/>
            <a:ext cx="1510146" cy="8589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3BE37D-C040-6841-BDD8-2F363DCC499A}"/>
              </a:ext>
            </a:extLst>
          </p:cNvPr>
          <p:cNvSpPr/>
          <p:nvPr/>
        </p:nvSpPr>
        <p:spPr>
          <a:xfrm>
            <a:off x="7509163" y="1717963"/>
            <a:ext cx="1510146" cy="8589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98535-709C-A74D-99EA-6C14DFD9F4FB}"/>
              </a:ext>
            </a:extLst>
          </p:cNvPr>
          <p:cNvSpPr/>
          <p:nvPr/>
        </p:nvSpPr>
        <p:spPr>
          <a:xfrm>
            <a:off x="7509163" y="4668980"/>
            <a:ext cx="1510146" cy="8589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Quality metric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1F51AC-0E8B-4742-98F1-7A524D2A250E}"/>
              </a:ext>
            </a:extLst>
          </p:cNvPr>
          <p:cNvSpPr/>
          <p:nvPr/>
        </p:nvSpPr>
        <p:spPr>
          <a:xfrm>
            <a:off x="7509163" y="3214253"/>
            <a:ext cx="1510146" cy="8589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algorithm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AF6805-DDF9-7247-A4BE-E27A3675CCBB}"/>
              </a:ext>
            </a:extLst>
          </p:cNvPr>
          <p:cNvCxnSpPr>
            <a:stCxn id="3" idx="4"/>
            <a:endCxn id="5" idx="1"/>
          </p:cNvCxnSpPr>
          <p:nvPr/>
        </p:nvCxnSpPr>
        <p:spPr>
          <a:xfrm>
            <a:off x="2175163" y="2147453"/>
            <a:ext cx="25492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E45049-50F7-CC44-B1D0-82E65946E3ED}"/>
              </a:ext>
            </a:extLst>
          </p:cNvPr>
          <p:cNvCxnSpPr>
            <a:stCxn id="5" idx="3"/>
            <a:endCxn id="12" idx="1"/>
          </p:cNvCxnSpPr>
          <p:nvPr/>
        </p:nvCxnSpPr>
        <p:spPr>
          <a:xfrm>
            <a:off x="6234546" y="2147453"/>
            <a:ext cx="12746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440F33-93B3-1E43-A5B8-0240F606B416}"/>
              </a:ext>
            </a:extLst>
          </p:cNvPr>
          <p:cNvGrpSpPr/>
          <p:nvPr/>
        </p:nvGrpSpPr>
        <p:grpSpPr>
          <a:xfrm>
            <a:off x="1316182" y="2860962"/>
            <a:ext cx="6192981" cy="2237509"/>
            <a:chOff x="1316182" y="2860962"/>
            <a:chExt cx="6192981" cy="223750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6D512BF-3C7C-E348-8F1D-C73904173F30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1323109" y="2860962"/>
              <a:ext cx="0" cy="22305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550D8DF-ED4A-8545-B559-E37941D90780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1316182" y="5098471"/>
              <a:ext cx="61929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537B39-3F75-0A44-87C9-3419052C19A3}"/>
              </a:ext>
            </a:extLst>
          </p:cNvPr>
          <p:cNvCxnSpPr>
            <a:stCxn id="13" idx="0"/>
            <a:endCxn id="15" idx="2"/>
          </p:cNvCxnSpPr>
          <p:nvPr/>
        </p:nvCxnSpPr>
        <p:spPr>
          <a:xfrm flipV="1">
            <a:off x="8264236" y="4073235"/>
            <a:ext cx="0" cy="595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9827EE-C924-AC45-8E07-74A1373EDF59}"/>
              </a:ext>
            </a:extLst>
          </p:cNvPr>
          <p:cNvCxnSpPr>
            <a:stCxn id="15" idx="0"/>
            <a:endCxn id="12" idx="2"/>
          </p:cNvCxnSpPr>
          <p:nvPr/>
        </p:nvCxnSpPr>
        <p:spPr>
          <a:xfrm flipV="1">
            <a:off x="8264236" y="2576945"/>
            <a:ext cx="0" cy="637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634E766-1D10-1644-A24C-10A085D68C21}"/>
              </a:ext>
            </a:extLst>
          </p:cNvPr>
          <p:cNvSpPr txBox="1"/>
          <p:nvPr/>
        </p:nvSpPr>
        <p:spPr>
          <a:xfrm>
            <a:off x="8340436" y="2632363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D8778E-FAAD-4047-90AD-48EE61D74B66}"/>
              </a:ext>
            </a:extLst>
          </p:cNvPr>
          <p:cNvSpPr txBox="1"/>
          <p:nvPr/>
        </p:nvSpPr>
        <p:spPr>
          <a:xfrm>
            <a:off x="9033164" y="3505200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B44048-2FC6-4F4E-8A06-8484B9FD4737}"/>
              </a:ext>
            </a:extLst>
          </p:cNvPr>
          <p:cNvSpPr txBox="1"/>
          <p:nvPr/>
        </p:nvSpPr>
        <p:spPr>
          <a:xfrm>
            <a:off x="9047018" y="4918364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RSS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3806E0-8248-664E-BF35-482C16E0CF21}"/>
              </a:ext>
            </a:extLst>
          </p:cNvPr>
          <p:cNvSpPr txBox="1"/>
          <p:nvPr/>
        </p:nvSpPr>
        <p:spPr>
          <a:xfrm>
            <a:off x="3006438" y="1662545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AF58F0-C94A-5D47-93B2-D480D3DEF9DE}"/>
              </a:ext>
            </a:extLst>
          </p:cNvPr>
          <p:cNvSpPr txBox="1"/>
          <p:nvPr/>
        </p:nvSpPr>
        <p:spPr>
          <a:xfrm>
            <a:off x="1357746" y="3543300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y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DDF4785-20DC-C442-A428-26BADD6616AA}"/>
              </a:ext>
            </a:extLst>
          </p:cNvPr>
          <p:cNvCxnSpPr/>
          <p:nvPr/>
        </p:nvCxnSpPr>
        <p:spPr>
          <a:xfrm flipV="1">
            <a:off x="9019309" y="2133600"/>
            <a:ext cx="997527" cy="13854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FDB9046-4D55-AA41-82CD-2F4920D4B747}"/>
              </a:ext>
            </a:extLst>
          </p:cNvPr>
          <p:cNvGrpSpPr/>
          <p:nvPr/>
        </p:nvGrpSpPr>
        <p:grpSpPr>
          <a:xfrm>
            <a:off x="10072251" y="1787237"/>
            <a:ext cx="1136073" cy="507877"/>
            <a:chOff x="10127669" y="1773382"/>
            <a:chExt cx="1136073" cy="50787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C122E2-D71C-6A4D-8D14-339EA0694275}"/>
                </a:ext>
              </a:extLst>
            </p:cNvPr>
            <p:cNvSpPr txBox="1"/>
            <p:nvPr/>
          </p:nvSpPr>
          <p:spPr>
            <a:xfrm>
              <a:off x="10127669" y="1911927"/>
              <a:ext cx="1136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95816D0-20E8-9646-BC51-461449553D33}"/>
                </a:ext>
              </a:extLst>
            </p:cNvPr>
            <p:cNvSpPr txBox="1"/>
            <p:nvPr/>
          </p:nvSpPr>
          <p:spPr>
            <a:xfrm>
              <a:off x="10127669" y="1773382"/>
              <a:ext cx="249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^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253521F-5D39-BF49-8A61-AD50D4C12460}"/>
              </a:ext>
            </a:extLst>
          </p:cNvPr>
          <p:cNvSpPr txBox="1"/>
          <p:nvPr/>
        </p:nvSpPr>
        <p:spPr>
          <a:xfrm>
            <a:off x="2396834" y="2216726"/>
            <a:ext cx="1967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variable: </a:t>
            </a:r>
          </a:p>
          <a:p>
            <a:r>
              <a:rPr lang="en-US" dirty="0">
                <a:solidFill>
                  <a:schemeClr val="accent2"/>
                </a:solidFill>
              </a:rPr>
              <a:t>Wine acidity</a:t>
            </a:r>
          </a:p>
          <a:p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5A0D27-7161-344B-8129-61F6E8C2DBD2}"/>
              </a:ext>
            </a:extLst>
          </p:cNvPr>
          <p:cNvSpPr txBox="1"/>
          <p:nvPr/>
        </p:nvSpPr>
        <p:spPr>
          <a:xfrm>
            <a:off x="1357745" y="4000500"/>
            <a:ext cx="2064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Variable to predict : </a:t>
            </a:r>
            <a:r>
              <a:rPr lang="en-US" dirty="0">
                <a:solidFill>
                  <a:schemeClr val="accent2"/>
                </a:solidFill>
              </a:rPr>
              <a:t>Wine score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4675F33-018B-6641-BA29-B3EEC48A42AE}"/>
              </a:ext>
            </a:extLst>
          </p:cNvPr>
          <p:cNvSpPr txBox="1"/>
          <p:nvPr/>
        </p:nvSpPr>
        <p:spPr>
          <a:xfrm>
            <a:off x="9864436" y="2299854"/>
            <a:ext cx="2189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Prediction:</a:t>
            </a:r>
          </a:p>
          <a:p>
            <a:r>
              <a:rPr lang="en-US" dirty="0">
                <a:solidFill>
                  <a:schemeClr val="accent2"/>
                </a:solidFill>
              </a:rPr>
              <a:t>Predicted wine score</a:t>
            </a:r>
          </a:p>
        </p:txBody>
      </p:sp>
    </p:spTree>
    <p:extLst>
      <p:ext uri="{BB962C8B-B14F-4D97-AF65-F5344CB8AC3E}">
        <p14:creationId xmlns:p14="http://schemas.microsoft.com/office/powerpoint/2010/main" val="1726501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Algorithm</a:t>
            </a:r>
            <a:r>
              <a:rPr lang="fr-FR" sz="3733" dirty="0">
                <a:solidFill>
                  <a:schemeClr val="bg1"/>
                </a:solidFill>
              </a:rPr>
              <a:t>: Multiple </a:t>
            </a:r>
            <a:r>
              <a:rPr lang="fr-FR" sz="3733" dirty="0" err="1">
                <a:solidFill>
                  <a:schemeClr val="bg1"/>
                </a:solidFill>
              </a:rPr>
              <a:t>Linear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regression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898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Multiple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Regression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37438" y="1071032"/>
            <a:ext cx="11717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In </a:t>
            </a:r>
            <a:r>
              <a:rPr lang="fr-FR" sz="2400" dirty="0" err="1"/>
              <a:t>order</a:t>
            </a:r>
            <a:r>
              <a:rPr lang="fr-FR" sz="2400" dirty="0"/>
              <a:t> to </a:t>
            </a:r>
            <a:r>
              <a:rPr lang="fr-FR" sz="2400" dirty="0" err="1"/>
              <a:t>improve</a:t>
            </a:r>
            <a:r>
              <a:rPr lang="fr-FR" sz="2400" dirty="0"/>
              <a:t> </a:t>
            </a:r>
            <a:r>
              <a:rPr lang="fr-FR" sz="2400" dirty="0" err="1"/>
              <a:t>prediction</a:t>
            </a:r>
            <a:r>
              <a:rPr lang="fr-FR" sz="2400" dirty="0"/>
              <a:t>, </a:t>
            </a:r>
            <a:r>
              <a:rPr lang="fr-FR" sz="2400" dirty="0" err="1"/>
              <a:t>we</a:t>
            </a:r>
            <a:r>
              <a:rPr lang="fr-FR" sz="2400" dirty="0"/>
              <a:t> </a:t>
            </a:r>
            <a:r>
              <a:rPr lang="fr-FR" sz="2400" dirty="0" err="1"/>
              <a:t>may</a:t>
            </a:r>
            <a:r>
              <a:rPr lang="fr-FR" sz="2400" dirty="0"/>
              <a:t> </a:t>
            </a:r>
            <a:r>
              <a:rPr lang="fr-FR" sz="2400" dirty="0" err="1"/>
              <a:t>need</a:t>
            </a:r>
            <a:r>
              <a:rPr lang="fr-FR" sz="2400" dirty="0"/>
              <a:t> to </a:t>
            </a:r>
            <a:r>
              <a:rPr lang="fr-FR" sz="2400" dirty="0" err="1"/>
              <a:t>take</a:t>
            </a:r>
            <a:r>
              <a:rPr lang="fr-FR" sz="2400" dirty="0"/>
              <a:t> </a:t>
            </a:r>
            <a:r>
              <a:rPr lang="fr-FR" sz="2400" dirty="0" err="1"/>
              <a:t>into</a:t>
            </a:r>
            <a:r>
              <a:rPr lang="fr-FR" sz="2400" dirty="0"/>
              <a:t> </a:t>
            </a:r>
            <a:r>
              <a:rPr lang="fr-FR" sz="2400" dirty="0" err="1"/>
              <a:t>account</a:t>
            </a:r>
            <a:r>
              <a:rPr lang="fr-FR" sz="2400" dirty="0"/>
              <a:t> multiple input variables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A76196C-4E89-FA45-A6F9-D3F886768A09}"/>
              </a:ext>
            </a:extLst>
          </p:cNvPr>
          <p:cNvGrpSpPr/>
          <p:nvPr/>
        </p:nvGrpSpPr>
        <p:grpSpPr>
          <a:xfrm>
            <a:off x="1084117" y="2648525"/>
            <a:ext cx="10023765" cy="2144883"/>
            <a:chOff x="1084117" y="2244434"/>
            <a:chExt cx="10023765" cy="21448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5BF014C-E3AE-B646-AC00-038C9647AE30}"/>
                    </a:ext>
                  </a:extLst>
                </p:cNvPr>
                <p:cNvSpPr txBox="1"/>
                <p:nvPr/>
              </p:nvSpPr>
              <p:spPr>
                <a:xfrm>
                  <a:off x="1084117" y="2244434"/>
                  <a:ext cx="10023765" cy="2144883"/>
                </a:xfrm>
                <a:prstGeom prst="rect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/>
                    <a:t>Here we’ll note as follow :</a:t>
                  </a:r>
                </a:p>
                <a:p>
                  <a:r>
                    <a:rPr lang="en-US" sz="2400" dirty="0"/>
                    <a:t>y : the output that needs to be predicted</a:t>
                  </a:r>
                </a:p>
                <a:p>
                  <a:r>
                    <a:rPr lang="en-US" sz="2400" b="1" dirty="0"/>
                    <a:t>x </a:t>
                  </a:r>
                  <a:r>
                    <a:rPr lang="en-US" sz="2400" dirty="0"/>
                    <a:t>= (x[1], x[2], …, x[d])  the d-dimension vector of input variables</a:t>
                  </a:r>
                </a:p>
                <a:p>
                  <a:endParaRPr lang="en-US" sz="2400" dirty="0"/>
                </a:p>
                <a:p>
                  <a:r>
                    <a:rPr lang="en-US" sz="2400" b="1" dirty="0"/>
                    <a:t>Model</a:t>
                  </a:r>
                  <a:r>
                    <a:rPr lang="en-US" sz="2400" dirty="0"/>
                    <a:t> : </a:t>
                  </a:r>
                  <a:r>
                    <a:rPr lang="en-US" sz="2400" dirty="0" err="1"/>
                    <a:t>y</a:t>
                  </a:r>
                  <a:r>
                    <a:rPr lang="en-US" sz="2400" baseline="-25000" dirty="0" err="1"/>
                    <a:t>i</a:t>
                  </a:r>
                  <a:r>
                    <a:rPr lang="en-US" sz="2400" dirty="0"/>
                    <a:t> = w</a:t>
                  </a:r>
                  <a:r>
                    <a:rPr lang="en-US" sz="2400" baseline="-25000" dirty="0"/>
                    <a:t>0</a:t>
                  </a:r>
                  <a:r>
                    <a:rPr lang="en-US" sz="2400" dirty="0"/>
                    <a:t> + w</a:t>
                  </a:r>
                  <a:r>
                    <a:rPr lang="en-US" sz="2400" baseline="-25000" dirty="0"/>
                    <a:t>1</a:t>
                  </a:r>
                  <a:r>
                    <a:rPr lang="en-US" sz="2400" b="1" dirty="0"/>
                    <a:t>x</a:t>
                  </a:r>
                  <a:r>
                    <a:rPr lang="en-US" sz="2400" b="1" baseline="-25000" dirty="0"/>
                    <a:t>1</a:t>
                  </a:r>
                  <a:r>
                    <a:rPr lang="en-US" sz="2400" dirty="0"/>
                    <a:t> + ... + </a:t>
                  </a:r>
                  <a:r>
                    <a:rPr lang="en-US" sz="2400" dirty="0" err="1"/>
                    <a:t>w</a:t>
                  </a:r>
                  <a:r>
                    <a:rPr lang="en-US" sz="2400" baseline="-25000" dirty="0" err="1"/>
                    <a:t>D</a:t>
                  </a:r>
                  <a:r>
                    <a:rPr lang="en-US" sz="2400" b="1" dirty="0" err="1"/>
                    <a:t>x</a:t>
                  </a:r>
                  <a:r>
                    <a:rPr lang="en-US" sz="2400" baseline="-25000" dirty="0" err="1"/>
                    <a:t>D</a:t>
                  </a:r>
                  <a:r>
                    <a:rPr lang="en-US" sz="2400" dirty="0"/>
                    <a:t> + </a:t>
                  </a:r>
                  <a:r>
                    <a:rPr lang="en-US" sz="2400" dirty="0" err="1"/>
                    <a:t>ε</a:t>
                  </a:r>
                  <a:r>
                    <a:rPr lang="en-US" sz="2400" baseline="-25000" dirty="0" err="1"/>
                    <a:t>i</a:t>
                  </a:r>
                  <a:r>
                    <a:rPr lang="en-US" sz="2400" baseline="-25000" dirty="0"/>
                    <a:t> </a:t>
                  </a:r>
                  <a:r>
                    <a:rPr lang="en-US" sz="2400" dirty="0"/>
                    <a:t>=</a:t>
                  </a:r>
                  <a:r>
                    <a:rPr lang="en-US" sz="3200" dirty="0"/>
                    <a:t> </a:t>
                  </a:r>
                  <a14:m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fr-FR" sz="3200" b="0" i="1" baseline="-2500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fr-FR" sz="3200" b="0" i="1" baseline="-250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3200" dirty="0"/>
                            <m:t>ε</m:t>
                          </m:r>
                          <m:r>
                            <m:rPr>
                              <m:nor/>
                            </m:rPr>
                            <a:rPr lang="en-US" sz="3200" baseline="-25000" dirty="0"/>
                            <m:t>i</m:t>
                          </m:r>
                        </m:e>
                      </m:nary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5BF014C-E3AE-B646-AC00-038C9647AE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4117" y="2244434"/>
                  <a:ext cx="10023765" cy="2144883"/>
                </a:xfrm>
                <a:prstGeom prst="rect">
                  <a:avLst/>
                </a:prstGeom>
                <a:blipFill>
                  <a:blip r:embed="rId2"/>
                  <a:stretch>
                    <a:fillRect l="-884" t="-2353" b="-52941"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D947FA8-C763-F740-9525-36C20FEC5F16}"/>
                </a:ext>
              </a:extLst>
            </p:cNvPr>
            <p:cNvCxnSpPr/>
            <p:nvPr/>
          </p:nvCxnSpPr>
          <p:spPr>
            <a:xfrm>
              <a:off x="1156138" y="2937641"/>
              <a:ext cx="231228" cy="0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7E0D89A-D650-7246-A48D-52F999801B3E}"/>
                </a:ext>
              </a:extLst>
            </p:cNvPr>
            <p:cNvCxnSpPr>
              <a:cxnSpLocks/>
            </p:cNvCxnSpPr>
            <p:nvPr/>
          </p:nvCxnSpPr>
          <p:spPr>
            <a:xfrm>
              <a:off x="1466193" y="3331779"/>
              <a:ext cx="168166" cy="0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92E1CAF-D899-FB4A-A62F-CBD053F432D7}"/>
                </a:ext>
              </a:extLst>
            </p:cNvPr>
            <p:cNvCxnSpPr>
              <a:cxnSpLocks/>
            </p:cNvCxnSpPr>
            <p:nvPr/>
          </p:nvCxnSpPr>
          <p:spPr>
            <a:xfrm>
              <a:off x="4246179" y="4177862"/>
              <a:ext cx="168166" cy="0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582ABDE-D40A-7044-AF13-AF72122CE002}"/>
                </a:ext>
              </a:extLst>
            </p:cNvPr>
            <p:cNvCxnSpPr>
              <a:cxnSpLocks/>
            </p:cNvCxnSpPr>
            <p:nvPr/>
          </p:nvCxnSpPr>
          <p:spPr>
            <a:xfrm>
              <a:off x="6053958" y="4172607"/>
              <a:ext cx="168166" cy="0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13E12E4-F338-C844-B140-C6AD9111DAC9}"/>
                </a:ext>
              </a:extLst>
            </p:cNvPr>
            <p:cNvCxnSpPr>
              <a:cxnSpLocks/>
            </p:cNvCxnSpPr>
            <p:nvPr/>
          </p:nvCxnSpPr>
          <p:spPr>
            <a:xfrm>
              <a:off x="8949559" y="4104290"/>
              <a:ext cx="168166" cy="0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3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02611BCE-9E5F-9644-A02B-23736F4FF1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1761837" y="1614055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6D28183-CE27-6F48-9C8D-1F3BC9183581}"/>
              </a:ext>
            </a:extLst>
          </p:cNvPr>
          <p:cNvSpPr txBox="1"/>
          <p:nvPr/>
        </p:nvSpPr>
        <p:spPr>
          <a:xfrm>
            <a:off x="2751281" y="1657927"/>
            <a:ext cx="5097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= </a:t>
            </a:r>
            <a:r>
              <a:rPr lang="en-US" dirty="0">
                <a:solidFill>
                  <a:schemeClr val="accent1"/>
                </a:solidFill>
              </a:rPr>
              <a:t>acidity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=</a:t>
            </a:r>
            <a:r>
              <a:rPr lang="en-US" dirty="0">
                <a:solidFill>
                  <a:schemeClr val="accent1"/>
                </a:solidFill>
              </a:rPr>
              <a:t>chlorides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 = </a:t>
            </a:r>
            <a:r>
              <a:rPr lang="en-US" dirty="0">
                <a:solidFill>
                  <a:schemeClr val="accent1"/>
                </a:solidFill>
              </a:rPr>
              <a:t>residual sugars </a:t>
            </a:r>
            <a:r>
              <a:rPr lang="en-US" dirty="0"/>
              <a:t>… </a:t>
            </a:r>
          </a:p>
          <a:p>
            <a:r>
              <a:rPr lang="en-US" dirty="0"/>
              <a:t>y</a:t>
            </a:r>
            <a:r>
              <a:rPr lang="en-US" baseline="-25000" dirty="0"/>
              <a:t>1</a:t>
            </a:r>
            <a:r>
              <a:rPr lang="en-US" dirty="0"/>
              <a:t>= </a:t>
            </a:r>
            <a:r>
              <a:rPr lang="en-US" dirty="0">
                <a:solidFill>
                  <a:schemeClr val="accent1"/>
                </a:solidFill>
              </a:rPr>
              <a:t>quality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601CAC-D0C2-F242-BB80-6E7E7EAA9868}"/>
              </a:ext>
            </a:extLst>
          </p:cNvPr>
          <p:cNvSpPr txBox="1"/>
          <p:nvPr/>
        </p:nvSpPr>
        <p:spPr>
          <a:xfrm>
            <a:off x="501650" y="5384800"/>
            <a:ext cx="1088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Similarly as simple regression, </a:t>
            </a:r>
            <a:r>
              <a:rPr lang="en-US" sz="2400" dirty="0">
                <a:solidFill>
                  <a:srgbClr val="C00000"/>
                </a:solidFill>
              </a:rPr>
              <a:t>gradient descent on RSS </a:t>
            </a:r>
            <a:r>
              <a:rPr lang="en-US" sz="2400" dirty="0"/>
              <a:t>allows to find the best fit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CA60E18-3B70-B142-8D72-E24053ABA163}"/>
              </a:ext>
            </a:extLst>
          </p:cNvPr>
          <p:cNvCxnSpPr/>
          <p:nvPr/>
        </p:nvCxnSpPr>
        <p:spPr>
          <a:xfrm>
            <a:off x="1149927" y="3505200"/>
            <a:ext cx="235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304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and </a:t>
            </a:r>
            <a:r>
              <a:rPr lang="fr-FR" dirty="0" err="1"/>
              <a:t>regression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Can 2">
            <a:extLst>
              <a:ext uri="{FF2B5EF4-FFF2-40B4-BE49-F238E27FC236}">
                <a16:creationId xmlns:a16="http://schemas.microsoft.com/office/drawing/2014/main" id="{203E24F6-1952-FC44-A005-CC5096D06241}"/>
              </a:ext>
            </a:extLst>
          </p:cNvPr>
          <p:cNvSpPr/>
          <p:nvPr/>
        </p:nvSpPr>
        <p:spPr>
          <a:xfrm>
            <a:off x="471054" y="1433944"/>
            <a:ext cx="1704109" cy="1427018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A4E03D-D4C7-DB41-92B7-68059111ABAB}"/>
              </a:ext>
            </a:extLst>
          </p:cNvPr>
          <p:cNvSpPr/>
          <p:nvPr/>
        </p:nvSpPr>
        <p:spPr>
          <a:xfrm>
            <a:off x="4724400" y="1717962"/>
            <a:ext cx="1510146" cy="8589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3BE37D-C040-6841-BDD8-2F363DCC499A}"/>
              </a:ext>
            </a:extLst>
          </p:cNvPr>
          <p:cNvSpPr/>
          <p:nvPr/>
        </p:nvSpPr>
        <p:spPr>
          <a:xfrm>
            <a:off x="7509163" y="1717963"/>
            <a:ext cx="1510146" cy="8589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98535-709C-A74D-99EA-6C14DFD9F4FB}"/>
              </a:ext>
            </a:extLst>
          </p:cNvPr>
          <p:cNvSpPr/>
          <p:nvPr/>
        </p:nvSpPr>
        <p:spPr>
          <a:xfrm>
            <a:off x="7509163" y="4668980"/>
            <a:ext cx="1510146" cy="8589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Quality metric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1F51AC-0E8B-4742-98F1-7A524D2A250E}"/>
              </a:ext>
            </a:extLst>
          </p:cNvPr>
          <p:cNvSpPr/>
          <p:nvPr/>
        </p:nvSpPr>
        <p:spPr>
          <a:xfrm>
            <a:off x="7509163" y="3214253"/>
            <a:ext cx="1510146" cy="8589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algorithm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AF6805-DDF9-7247-A4BE-E27A3675CCBB}"/>
              </a:ext>
            </a:extLst>
          </p:cNvPr>
          <p:cNvCxnSpPr>
            <a:stCxn id="3" idx="4"/>
            <a:endCxn id="5" idx="1"/>
          </p:cNvCxnSpPr>
          <p:nvPr/>
        </p:nvCxnSpPr>
        <p:spPr>
          <a:xfrm>
            <a:off x="2175163" y="2147453"/>
            <a:ext cx="25492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E45049-50F7-CC44-B1D0-82E65946E3ED}"/>
              </a:ext>
            </a:extLst>
          </p:cNvPr>
          <p:cNvCxnSpPr>
            <a:stCxn id="5" idx="3"/>
            <a:endCxn id="12" idx="1"/>
          </p:cNvCxnSpPr>
          <p:nvPr/>
        </p:nvCxnSpPr>
        <p:spPr>
          <a:xfrm>
            <a:off x="6234546" y="2147453"/>
            <a:ext cx="12746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440F33-93B3-1E43-A5B8-0240F606B416}"/>
              </a:ext>
            </a:extLst>
          </p:cNvPr>
          <p:cNvGrpSpPr/>
          <p:nvPr/>
        </p:nvGrpSpPr>
        <p:grpSpPr>
          <a:xfrm>
            <a:off x="1316182" y="2860962"/>
            <a:ext cx="6192981" cy="2237509"/>
            <a:chOff x="1316182" y="2860962"/>
            <a:chExt cx="6192981" cy="223750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6D512BF-3C7C-E348-8F1D-C73904173F30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1323109" y="2860962"/>
              <a:ext cx="0" cy="22305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550D8DF-ED4A-8545-B559-E37941D90780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1316182" y="5098471"/>
              <a:ext cx="61929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537B39-3F75-0A44-87C9-3419052C19A3}"/>
              </a:ext>
            </a:extLst>
          </p:cNvPr>
          <p:cNvCxnSpPr>
            <a:stCxn id="13" idx="0"/>
            <a:endCxn id="15" idx="2"/>
          </p:cNvCxnSpPr>
          <p:nvPr/>
        </p:nvCxnSpPr>
        <p:spPr>
          <a:xfrm flipV="1">
            <a:off x="8264236" y="4073235"/>
            <a:ext cx="0" cy="595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9827EE-C924-AC45-8E07-74A1373EDF59}"/>
              </a:ext>
            </a:extLst>
          </p:cNvPr>
          <p:cNvCxnSpPr>
            <a:stCxn id="15" idx="0"/>
            <a:endCxn id="12" idx="2"/>
          </p:cNvCxnSpPr>
          <p:nvPr/>
        </p:nvCxnSpPr>
        <p:spPr>
          <a:xfrm flipV="1">
            <a:off x="8264236" y="2576945"/>
            <a:ext cx="0" cy="637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634E766-1D10-1644-A24C-10A085D68C21}"/>
              </a:ext>
            </a:extLst>
          </p:cNvPr>
          <p:cNvSpPr txBox="1"/>
          <p:nvPr/>
        </p:nvSpPr>
        <p:spPr>
          <a:xfrm>
            <a:off x="8340436" y="2632363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D8778E-FAAD-4047-90AD-48EE61D74B66}"/>
              </a:ext>
            </a:extLst>
          </p:cNvPr>
          <p:cNvSpPr txBox="1"/>
          <p:nvPr/>
        </p:nvSpPr>
        <p:spPr>
          <a:xfrm>
            <a:off x="9033164" y="3505200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B44048-2FC6-4F4E-8A06-8484B9FD4737}"/>
              </a:ext>
            </a:extLst>
          </p:cNvPr>
          <p:cNvSpPr txBox="1"/>
          <p:nvPr/>
        </p:nvSpPr>
        <p:spPr>
          <a:xfrm>
            <a:off x="9047018" y="4918364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RSS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3806E0-8248-664E-BF35-482C16E0CF21}"/>
              </a:ext>
            </a:extLst>
          </p:cNvPr>
          <p:cNvSpPr txBox="1"/>
          <p:nvPr/>
        </p:nvSpPr>
        <p:spPr>
          <a:xfrm>
            <a:off x="3006438" y="1662545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AF58F0-C94A-5D47-93B2-D480D3DEF9DE}"/>
              </a:ext>
            </a:extLst>
          </p:cNvPr>
          <p:cNvSpPr txBox="1"/>
          <p:nvPr/>
        </p:nvSpPr>
        <p:spPr>
          <a:xfrm>
            <a:off x="1357746" y="3543300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y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DDF4785-20DC-C442-A428-26BADD6616AA}"/>
              </a:ext>
            </a:extLst>
          </p:cNvPr>
          <p:cNvCxnSpPr/>
          <p:nvPr/>
        </p:nvCxnSpPr>
        <p:spPr>
          <a:xfrm flipV="1">
            <a:off x="9019309" y="2133600"/>
            <a:ext cx="997527" cy="13854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FDB9046-4D55-AA41-82CD-2F4920D4B747}"/>
              </a:ext>
            </a:extLst>
          </p:cNvPr>
          <p:cNvGrpSpPr/>
          <p:nvPr/>
        </p:nvGrpSpPr>
        <p:grpSpPr>
          <a:xfrm>
            <a:off x="10072251" y="1787237"/>
            <a:ext cx="1136073" cy="507877"/>
            <a:chOff x="10127669" y="1773382"/>
            <a:chExt cx="1136073" cy="50787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C122E2-D71C-6A4D-8D14-339EA0694275}"/>
                </a:ext>
              </a:extLst>
            </p:cNvPr>
            <p:cNvSpPr txBox="1"/>
            <p:nvPr/>
          </p:nvSpPr>
          <p:spPr>
            <a:xfrm>
              <a:off x="10127669" y="1911927"/>
              <a:ext cx="1136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95816D0-20E8-9646-BC51-461449553D33}"/>
                </a:ext>
              </a:extLst>
            </p:cNvPr>
            <p:cNvSpPr txBox="1"/>
            <p:nvPr/>
          </p:nvSpPr>
          <p:spPr>
            <a:xfrm>
              <a:off x="10127669" y="1773382"/>
              <a:ext cx="249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^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253521F-5D39-BF49-8A61-AD50D4C12460}"/>
              </a:ext>
            </a:extLst>
          </p:cNvPr>
          <p:cNvSpPr txBox="1"/>
          <p:nvPr/>
        </p:nvSpPr>
        <p:spPr>
          <a:xfrm>
            <a:off x="2396834" y="2216726"/>
            <a:ext cx="1967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variables: </a:t>
            </a:r>
          </a:p>
          <a:p>
            <a:r>
              <a:rPr lang="en-US" dirty="0">
                <a:solidFill>
                  <a:schemeClr val="accent2"/>
                </a:solidFill>
              </a:rPr>
              <a:t>Wine properties</a:t>
            </a:r>
          </a:p>
          <a:p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5A0D27-7161-344B-8129-61F6E8C2DBD2}"/>
              </a:ext>
            </a:extLst>
          </p:cNvPr>
          <p:cNvSpPr txBox="1"/>
          <p:nvPr/>
        </p:nvSpPr>
        <p:spPr>
          <a:xfrm>
            <a:off x="1357745" y="4000500"/>
            <a:ext cx="2064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Variable to predict : </a:t>
            </a:r>
            <a:r>
              <a:rPr lang="en-US" dirty="0">
                <a:solidFill>
                  <a:schemeClr val="accent2"/>
                </a:solidFill>
              </a:rPr>
              <a:t>Wine score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4675F33-018B-6641-BA29-B3EEC48A42AE}"/>
              </a:ext>
            </a:extLst>
          </p:cNvPr>
          <p:cNvSpPr txBox="1"/>
          <p:nvPr/>
        </p:nvSpPr>
        <p:spPr>
          <a:xfrm>
            <a:off x="9864436" y="2299854"/>
            <a:ext cx="2189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Prediction:</a:t>
            </a:r>
          </a:p>
          <a:p>
            <a:r>
              <a:rPr lang="en-US" dirty="0">
                <a:solidFill>
                  <a:schemeClr val="accent2"/>
                </a:solidFill>
              </a:rPr>
              <a:t>Predicted wine score</a:t>
            </a:r>
          </a:p>
        </p:txBody>
      </p:sp>
    </p:spTree>
    <p:extLst>
      <p:ext uri="{BB962C8B-B14F-4D97-AF65-F5344CB8AC3E}">
        <p14:creationId xmlns:p14="http://schemas.microsoft.com/office/powerpoint/2010/main" val="3528327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>
                <a:solidFill>
                  <a:schemeClr val="bg1"/>
                </a:solidFill>
              </a:rPr>
              <a:t>Concepts: </a:t>
            </a:r>
            <a:r>
              <a:rPr lang="fr-FR" sz="3733" dirty="0" err="1">
                <a:solidFill>
                  <a:schemeClr val="bg1"/>
                </a:solidFill>
              </a:rPr>
              <a:t>Assessing</a:t>
            </a:r>
            <a:r>
              <a:rPr lang="fr-FR" sz="3733" dirty="0">
                <a:solidFill>
                  <a:schemeClr val="bg1"/>
                </a:solidFill>
              </a:rPr>
              <a:t> the performances of the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E7FDA2-3140-E64D-982D-5B2C90962BCD}"/>
              </a:ext>
            </a:extLst>
          </p:cNvPr>
          <p:cNvSpPr txBox="1"/>
          <p:nvPr/>
        </p:nvSpPr>
        <p:spPr>
          <a:xfrm>
            <a:off x="6096000" y="4682836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“All models are wrong. The practical question is : how wrong do they have to be to not be useful”.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George Box</a:t>
            </a:r>
          </a:p>
        </p:txBody>
      </p:sp>
    </p:spTree>
    <p:extLst>
      <p:ext uri="{BB962C8B-B14F-4D97-AF65-F5344CB8AC3E}">
        <p14:creationId xmlns:p14="http://schemas.microsoft.com/office/powerpoint/2010/main" val="19511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Measuring</a:t>
            </a:r>
            <a:r>
              <a:rPr lang="fr-FR" dirty="0"/>
              <a:t> </a:t>
            </a:r>
            <a:r>
              <a:rPr lang="fr-FR" dirty="0" err="1"/>
              <a:t>loss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3E4E64CC-76D9-D447-B274-DF398C753FBC}"/>
              </a:ext>
            </a:extLst>
          </p:cNvPr>
          <p:cNvSpPr/>
          <p:nvPr/>
        </p:nvSpPr>
        <p:spPr>
          <a:xfrm>
            <a:off x="3671455" y="1288473"/>
            <a:ext cx="3172690" cy="651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the cost of using the parameters w to predict y?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1BCAAE3-6A97-8446-ABFF-DB3B56951F0F}"/>
              </a:ext>
            </a:extLst>
          </p:cNvPr>
          <p:cNvGrpSpPr/>
          <p:nvPr/>
        </p:nvGrpSpPr>
        <p:grpSpPr>
          <a:xfrm>
            <a:off x="805481" y="1071032"/>
            <a:ext cx="11717124" cy="1750463"/>
            <a:chOff x="237438" y="1071032"/>
            <a:chExt cx="11717124" cy="1750463"/>
          </a:xfrm>
        </p:grpSpPr>
        <p:sp>
          <p:nvSpPr>
            <p:cNvPr id="14" name="ZoneTexte 13"/>
            <p:cNvSpPr txBox="1"/>
            <p:nvPr/>
          </p:nvSpPr>
          <p:spPr>
            <a:xfrm>
              <a:off x="237438" y="1071032"/>
              <a:ext cx="11717124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 err="1"/>
                <a:t>Loss</a:t>
              </a:r>
              <a:r>
                <a:rPr lang="fr-FR" sz="2800" dirty="0"/>
                <a:t> </a:t>
              </a:r>
              <a:r>
                <a:rPr lang="fr-FR" sz="2800" dirty="0" err="1"/>
                <a:t>function</a:t>
              </a:r>
              <a:r>
                <a:rPr lang="fr-FR" sz="2800" dirty="0"/>
                <a:t>:</a:t>
              </a:r>
            </a:p>
            <a:p>
              <a:r>
                <a:rPr lang="fr-FR" sz="2400" dirty="0"/>
                <a:t>	L(y, </a:t>
              </a:r>
              <a:r>
                <a:rPr lang="fr-FR" sz="2400" dirty="0" err="1"/>
                <a:t>f</a:t>
              </a:r>
              <a:r>
                <a:rPr lang="fr-FR" sz="2400" baseline="-25000" dirty="0" err="1"/>
                <a:t>w</a:t>
              </a:r>
              <a:r>
                <a:rPr lang="fr-FR" sz="2400" dirty="0"/>
                <a:t>(x))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C2B2DBDD-BA11-1B47-A408-9C8A95DF03F0}"/>
                </a:ext>
              </a:extLst>
            </p:cNvPr>
            <p:cNvCxnSpPr/>
            <p:nvPr/>
          </p:nvCxnSpPr>
          <p:spPr>
            <a:xfrm>
              <a:off x="2050473" y="1537855"/>
              <a:ext cx="1662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6B558C1B-8FA6-1849-8696-7D01B5715F6D}"/>
                </a:ext>
              </a:extLst>
            </p:cNvPr>
            <p:cNvSpPr/>
            <p:nvPr/>
          </p:nvSpPr>
          <p:spPr>
            <a:xfrm rot="16200000">
              <a:off x="1842655" y="1759527"/>
              <a:ext cx="221672" cy="457200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82CC1F-89D2-0D46-84E1-ED8ABBDB5B5D}"/>
                </a:ext>
              </a:extLst>
            </p:cNvPr>
            <p:cNvSpPr txBox="1"/>
            <p:nvPr/>
          </p:nvSpPr>
          <p:spPr>
            <a:xfrm>
              <a:off x="1676400" y="2175164"/>
              <a:ext cx="11499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Predicted value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F6F748A-741C-124A-A162-7026FD1291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6800" y="1884218"/>
              <a:ext cx="457200" cy="2216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DD5844B-1B99-7E4D-96FE-46B757B0E5C8}"/>
                </a:ext>
              </a:extLst>
            </p:cNvPr>
            <p:cNvSpPr txBox="1"/>
            <p:nvPr/>
          </p:nvSpPr>
          <p:spPr>
            <a:xfrm>
              <a:off x="484914" y="2175164"/>
              <a:ext cx="11499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actual value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922C6C7-033E-EC45-B8E2-6BDEE0CE3E12}"/>
              </a:ext>
            </a:extLst>
          </p:cNvPr>
          <p:cNvSpPr txBox="1"/>
          <p:nvPr/>
        </p:nvSpPr>
        <p:spPr>
          <a:xfrm>
            <a:off x="1025236" y="3186545"/>
            <a:ext cx="93795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Examples:</a:t>
            </a:r>
          </a:p>
          <a:p>
            <a:endParaRPr lang="en-US" sz="1200" dirty="0"/>
          </a:p>
          <a:p>
            <a:r>
              <a:rPr lang="en-US" dirty="0"/>
              <a:t>	</a:t>
            </a:r>
            <a:r>
              <a:rPr lang="en-US" sz="2400" dirty="0">
                <a:solidFill>
                  <a:schemeClr val="accent1"/>
                </a:solidFill>
              </a:rPr>
              <a:t>Absolute loss   </a:t>
            </a:r>
            <a:r>
              <a:rPr lang="en-US" dirty="0"/>
              <a:t>: L(y, </a:t>
            </a:r>
            <a:r>
              <a:rPr lang="en-US" dirty="0" err="1"/>
              <a:t>f</a:t>
            </a:r>
            <a:r>
              <a:rPr lang="en-US" baseline="-25000" dirty="0" err="1"/>
              <a:t>w</a:t>
            </a:r>
            <a:r>
              <a:rPr lang="en-US" dirty="0"/>
              <a:t>(x))) = |y – </a:t>
            </a:r>
            <a:r>
              <a:rPr lang="en-US" dirty="0" err="1"/>
              <a:t>f</a:t>
            </a:r>
            <a:r>
              <a:rPr lang="en-US" baseline="-25000" dirty="0" err="1"/>
              <a:t>w</a:t>
            </a:r>
            <a:r>
              <a:rPr lang="en-US" dirty="0"/>
              <a:t>(x)|</a:t>
            </a:r>
          </a:p>
          <a:p>
            <a:endParaRPr lang="en-US" sz="1200" dirty="0"/>
          </a:p>
          <a:p>
            <a:r>
              <a:rPr lang="en-US" dirty="0"/>
              <a:t>	</a:t>
            </a:r>
            <a:r>
              <a:rPr lang="en-US" sz="2400" dirty="0">
                <a:solidFill>
                  <a:schemeClr val="accent1"/>
                </a:solidFill>
              </a:rPr>
              <a:t>Squared loss  </a:t>
            </a:r>
            <a:r>
              <a:rPr lang="en-US" dirty="0"/>
              <a:t>: L (y, </a:t>
            </a:r>
            <a:r>
              <a:rPr lang="en-US" dirty="0" err="1"/>
              <a:t>f</a:t>
            </a:r>
            <a:r>
              <a:rPr lang="en-US" baseline="-25000" dirty="0" err="1"/>
              <a:t>w</a:t>
            </a:r>
            <a:r>
              <a:rPr lang="en-US" dirty="0"/>
              <a:t>(x))) = (y – </a:t>
            </a:r>
            <a:r>
              <a:rPr lang="en-US" dirty="0" err="1"/>
              <a:t>f</a:t>
            </a:r>
            <a:r>
              <a:rPr lang="en-US" baseline="-25000" dirty="0" err="1"/>
              <a:t>w</a:t>
            </a:r>
            <a:r>
              <a:rPr lang="en-US" dirty="0"/>
              <a:t>(x))</a:t>
            </a:r>
            <a:r>
              <a:rPr lang="en-US" baseline="30000" dirty="0"/>
              <a:t>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08821F5-1E4D-0840-8047-2DA1B002BA96}"/>
              </a:ext>
            </a:extLst>
          </p:cNvPr>
          <p:cNvCxnSpPr/>
          <p:nvPr/>
        </p:nvCxnSpPr>
        <p:spPr>
          <a:xfrm>
            <a:off x="4530435" y="3920836"/>
            <a:ext cx="1801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7CD074-F00A-8448-9812-917D5B786657}"/>
              </a:ext>
            </a:extLst>
          </p:cNvPr>
          <p:cNvCxnSpPr/>
          <p:nvPr/>
        </p:nvCxnSpPr>
        <p:spPr>
          <a:xfrm>
            <a:off x="5728854" y="3920832"/>
            <a:ext cx="1801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BD93F0F-A850-4749-A038-C46EEC4D9E73}"/>
              </a:ext>
            </a:extLst>
          </p:cNvPr>
          <p:cNvCxnSpPr/>
          <p:nvPr/>
        </p:nvCxnSpPr>
        <p:spPr>
          <a:xfrm>
            <a:off x="4502723" y="4461169"/>
            <a:ext cx="1801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16567D1-8151-2140-89CC-0AA68F3F4A41}"/>
              </a:ext>
            </a:extLst>
          </p:cNvPr>
          <p:cNvCxnSpPr/>
          <p:nvPr/>
        </p:nvCxnSpPr>
        <p:spPr>
          <a:xfrm>
            <a:off x="5652661" y="4461168"/>
            <a:ext cx="1801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857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Training </a:t>
            </a:r>
            <a:r>
              <a:rPr lang="fr-FR" dirty="0" err="1"/>
              <a:t>error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22C6C7-033E-EC45-B8E2-6BDEE0CE3E12}"/>
                  </a:ext>
                </a:extLst>
              </p:cNvPr>
              <p:cNvSpPr txBox="1"/>
              <p:nvPr/>
            </p:nvSpPr>
            <p:spPr>
              <a:xfrm>
                <a:off x="5735782" y="1620981"/>
                <a:ext cx="6345382" cy="1940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1. Define a loss function</a:t>
                </a:r>
                <a:r>
                  <a:rPr lang="fr-FR" sz="2400" dirty="0"/>
                  <a:t> L(y, </a:t>
                </a:r>
                <a:r>
                  <a:rPr lang="fr-FR" sz="2400" dirty="0" err="1"/>
                  <a:t>f</a:t>
                </a:r>
                <a:r>
                  <a:rPr lang="fr-FR" sz="2400" baseline="-25000" dirty="0" err="1"/>
                  <a:t>w</a:t>
                </a:r>
                <a:r>
                  <a:rPr lang="fr-FR" sz="2400" dirty="0"/>
                  <a:t>(x)) </a:t>
                </a:r>
                <a:r>
                  <a:rPr lang="en-US" dirty="0"/>
                  <a:t>	</a:t>
                </a:r>
              </a:p>
              <a:p>
                <a:r>
                  <a:rPr lang="en-US" sz="2400" dirty="0">
                    <a:solidFill>
                      <a:schemeClr val="accent1"/>
                    </a:solidFill>
                  </a:rPr>
                  <a:t>	e.g.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Squared error…</a:t>
                </a:r>
                <a:endParaRPr lang="en-US" baseline="30000" dirty="0"/>
              </a:p>
              <a:p>
                <a:endParaRPr lang="en-US" baseline="30000" dirty="0"/>
              </a:p>
              <a:p>
                <a:r>
                  <a:rPr lang="en-US" sz="2400" dirty="0"/>
                  <a:t>2. Training error: average loss on the training set</a:t>
                </a:r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𝑦𝑖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𝑓𝑤</m:t>
                        </m:r>
                        <m:d>
                          <m:d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400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22C6C7-033E-EC45-B8E2-6BDEE0CE3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782" y="1620981"/>
                <a:ext cx="6345382" cy="1940018"/>
              </a:xfrm>
              <a:prstGeom prst="rect">
                <a:avLst/>
              </a:prstGeom>
              <a:blipFill>
                <a:blip r:embed="rId2"/>
                <a:stretch>
                  <a:fillRect l="-1400" t="-2614" b="-39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82D572AD-4EB3-B142-A128-E2D35DABA1D5}"/>
              </a:ext>
            </a:extLst>
          </p:cNvPr>
          <p:cNvGrpSpPr/>
          <p:nvPr/>
        </p:nvGrpSpPr>
        <p:grpSpPr>
          <a:xfrm>
            <a:off x="1496291" y="1731818"/>
            <a:ext cx="3117273" cy="1662546"/>
            <a:chOff x="5181600" y="3865418"/>
            <a:chExt cx="3117273" cy="1662546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D163864-2A10-1E45-BF3A-AA3648713AE3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1EB4CF3-1C64-0E48-9B86-F0090A621314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934A244-42D5-324E-9D2F-0878FBFC0ACC}"/>
              </a:ext>
            </a:extLst>
          </p:cNvPr>
          <p:cNvSpPr txBox="1"/>
          <p:nvPr/>
        </p:nvSpPr>
        <p:spPr>
          <a:xfrm>
            <a:off x="4475018" y="3394363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0BE2BF-CD92-2E4C-AD31-6DD236CA2439}"/>
              </a:ext>
            </a:extLst>
          </p:cNvPr>
          <p:cNvSpPr txBox="1"/>
          <p:nvPr/>
        </p:nvSpPr>
        <p:spPr>
          <a:xfrm>
            <a:off x="1163781" y="1648690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4AF2C3A-4D02-3940-8EFC-E120C186410A}"/>
              </a:ext>
            </a:extLst>
          </p:cNvPr>
          <p:cNvSpPr/>
          <p:nvPr/>
        </p:nvSpPr>
        <p:spPr>
          <a:xfrm>
            <a:off x="3463635" y="181494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3C75D80-32EE-9548-8EB9-8B88C8B1F901}"/>
              </a:ext>
            </a:extLst>
          </p:cNvPr>
          <p:cNvSpPr/>
          <p:nvPr/>
        </p:nvSpPr>
        <p:spPr>
          <a:xfrm>
            <a:off x="2050472" y="252152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594F8C2-23F5-514D-B0A1-D3BA5E1000DB}"/>
              </a:ext>
            </a:extLst>
          </p:cNvPr>
          <p:cNvSpPr/>
          <p:nvPr/>
        </p:nvSpPr>
        <p:spPr>
          <a:xfrm>
            <a:off x="2673926" y="2798617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A322F2C-13D6-4946-AE34-B8CFC96F695F}"/>
              </a:ext>
            </a:extLst>
          </p:cNvPr>
          <p:cNvSpPr/>
          <p:nvPr/>
        </p:nvSpPr>
        <p:spPr>
          <a:xfrm>
            <a:off x="3006436" y="209203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EF1C78D-8C10-6542-B28F-ED35827C97DE}"/>
              </a:ext>
            </a:extLst>
          </p:cNvPr>
          <p:cNvSpPr/>
          <p:nvPr/>
        </p:nvSpPr>
        <p:spPr>
          <a:xfrm>
            <a:off x="3422072" y="235527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22BCC0D-DDF0-5745-AA03-6FF7BFE218A6}"/>
              </a:ext>
            </a:extLst>
          </p:cNvPr>
          <p:cNvSpPr/>
          <p:nvPr/>
        </p:nvSpPr>
        <p:spPr>
          <a:xfrm>
            <a:off x="1704109" y="315883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8D685E0-B9C1-0748-9323-C0C833D9C7D0}"/>
              </a:ext>
            </a:extLst>
          </p:cNvPr>
          <p:cNvSpPr/>
          <p:nvPr/>
        </p:nvSpPr>
        <p:spPr>
          <a:xfrm>
            <a:off x="1911927" y="2867891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0B90B9-1208-204C-BD0B-C2333F8F3E9A}"/>
              </a:ext>
            </a:extLst>
          </p:cNvPr>
          <p:cNvSpPr/>
          <p:nvPr/>
        </p:nvSpPr>
        <p:spPr>
          <a:xfrm>
            <a:off x="2673927" y="243840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A2C458D-B553-DA43-8114-BEFB698C6632}"/>
              </a:ext>
            </a:extLst>
          </p:cNvPr>
          <p:cNvCxnSpPr/>
          <p:nvPr/>
        </p:nvCxnSpPr>
        <p:spPr>
          <a:xfrm flipV="1">
            <a:off x="1482436" y="1856509"/>
            <a:ext cx="2369128" cy="144087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4412B89-992A-414A-9928-5201C4CBC1BB}"/>
              </a:ext>
            </a:extLst>
          </p:cNvPr>
          <p:cNvSpPr txBox="1"/>
          <p:nvPr/>
        </p:nvSpPr>
        <p:spPr>
          <a:xfrm>
            <a:off x="3837709" y="1648690"/>
            <a:ext cx="214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f(x)=w</a:t>
            </a:r>
            <a:r>
              <a:rPr lang="en-US" baseline="-25000" dirty="0">
                <a:solidFill>
                  <a:schemeClr val="accent6"/>
                </a:solidFill>
              </a:rPr>
              <a:t>0</a:t>
            </a:r>
            <a:r>
              <a:rPr lang="en-US" dirty="0">
                <a:solidFill>
                  <a:schemeClr val="accent6"/>
                </a:solidFill>
              </a:rPr>
              <a:t> + w</a:t>
            </a:r>
            <a:r>
              <a:rPr lang="en-US" baseline="-25000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6"/>
                </a:solidFill>
              </a:rPr>
              <a:t> x</a:t>
            </a:r>
          </a:p>
        </p:txBody>
      </p:sp>
    </p:spTree>
    <p:extLst>
      <p:ext uri="{BB962C8B-B14F-4D97-AF65-F5344CB8AC3E}">
        <p14:creationId xmlns:p14="http://schemas.microsoft.com/office/powerpoint/2010/main" val="361060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Training </a:t>
            </a:r>
            <a:r>
              <a:rPr lang="fr-FR" dirty="0" err="1"/>
              <a:t>error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22C6C7-033E-EC45-B8E2-6BDEE0CE3E12}"/>
                  </a:ext>
                </a:extLst>
              </p:cNvPr>
              <p:cNvSpPr txBox="1"/>
              <p:nvPr/>
            </p:nvSpPr>
            <p:spPr>
              <a:xfrm>
                <a:off x="5735782" y="1620981"/>
                <a:ext cx="6345382" cy="1940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1. Define a loss function</a:t>
                </a:r>
                <a:r>
                  <a:rPr lang="fr-FR" sz="2400" dirty="0"/>
                  <a:t> L(y, </a:t>
                </a:r>
                <a:r>
                  <a:rPr lang="fr-FR" sz="2400" dirty="0" err="1"/>
                  <a:t>f</a:t>
                </a:r>
                <a:r>
                  <a:rPr lang="fr-FR" sz="2400" baseline="-25000" dirty="0" err="1"/>
                  <a:t>w</a:t>
                </a:r>
                <a:r>
                  <a:rPr lang="fr-FR" sz="2400" dirty="0"/>
                  <a:t>(x)) </a:t>
                </a:r>
                <a:r>
                  <a:rPr lang="en-US" dirty="0"/>
                  <a:t>	</a:t>
                </a:r>
              </a:p>
              <a:p>
                <a:r>
                  <a:rPr lang="en-US" sz="2400" dirty="0">
                    <a:solidFill>
                      <a:schemeClr val="accent1"/>
                    </a:solidFill>
                  </a:rPr>
                  <a:t>	e.g.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Squared error…</a:t>
                </a:r>
                <a:endParaRPr lang="en-US" baseline="30000" dirty="0"/>
              </a:p>
              <a:p>
                <a:endParaRPr lang="en-US" baseline="30000" dirty="0"/>
              </a:p>
              <a:p>
                <a:r>
                  <a:rPr lang="en-US" sz="2400" dirty="0"/>
                  <a:t>2. Training error: average loss on the training set</a:t>
                </a:r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𝑦𝑖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𝑓𝑤</m:t>
                        </m:r>
                        <m:d>
                          <m:d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400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22C6C7-033E-EC45-B8E2-6BDEE0CE3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782" y="1620981"/>
                <a:ext cx="6345382" cy="1940018"/>
              </a:xfrm>
              <a:prstGeom prst="rect">
                <a:avLst/>
              </a:prstGeom>
              <a:blipFill>
                <a:blip r:embed="rId2"/>
                <a:stretch>
                  <a:fillRect l="-1400" t="-2614" b="-39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82D572AD-4EB3-B142-A128-E2D35DABA1D5}"/>
              </a:ext>
            </a:extLst>
          </p:cNvPr>
          <p:cNvGrpSpPr/>
          <p:nvPr/>
        </p:nvGrpSpPr>
        <p:grpSpPr>
          <a:xfrm>
            <a:off x="1496291" y="1731818"/>
            <a:ext cx="3117273" cy="1662546"/>
            <a:chOff x="5181600" y="3865418"/>
            <a:chExt cx="3117273" cy="1662546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D163864-2A10-1E45-BF3A-AA3648713AE3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1EB4CF3-1C64-0E48-9B86-F0090A621314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934A244-42D5-324E-9D2F-0878FBFC0ACC}"/>
              </a:ext>
            </a:extLst>
          </p:cNvPr>
          <p:cNvSpPr txBox="1"/>
          <p:nvPr/>
        </p:nvSpPr>
        <p:spPr>
          <a:xfrm>
            <a:off x="4475018" y="3394363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0BE2BF-CD92-2E4C-AD31-6DD236CA2439}"/>
              </a:ext>
            </a:extLst>
          </p:cNvPr>
          <p:cNvSpPr txBox="1"/>
          <p:nvPr/>
        </p:nvSpPr>
        <p:spPr>
          <a:xfrm>
            <a:off x="1163781" y="1648690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4AF2C3A-4D02-3940-8EFC-E120C186410A}"/>
              </a:ext>
            </a:extLst>
          </p:cNvPr>
          <p:cNvSpPr/>
          <p:nvPr/>
        </p:nvSpPr>
        <p:spPr>
          <a:xfrm>
            <a:off x="3463635" y="181494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3C75D80-32EE-9548-8EB9-8B88C8B1F901}"/>
              </a:ext>
            </a:extLst>
          </p:cNvPr>
          <p:cNvSpPr/>
          <p:nvPr/>
        </p:nvSpPr>
        <p:spPr>
          <a:xfrm>
            <a:off x="2050472" y="252152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594F8C2-23F5-514D-B0A1-D3BA5E1000DB}"/>
              </a:ext>
            </a:extLst>
          </p:cNvPr>
          <p:cNvSpPr/>
          <p:nvPr/>
        </p:nvSpPr>
        <p:spPr>
          <a:xfrm>
            <a:off x="2673926" y="2798617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A322F2C-13D6-4946-AE34-B8CFC96F695F}"/>
              </a:ext>
            </a:extLst>
          </p:cNvPr>
          <p:cNvSpPr/>
          <p:nvPr/>
        </p:nvSpPr>
        <p:spPr>
          <a:xfrm>
            <a:off x="3006436" y="209203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EF1C78D-8C10-6542-B28F-ED35827C97DE}"/>
              </a:ext>
            </a:extLst>
          </p:cNvPr>
          <p:cNvSpPr/>
          <p:nvPr/>
        </p:nvSpPr>
        <p:spPr>
          <a:xfrm>
            <a:off x="3422072" y="235527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22BCC0D-DDF0-5745-AA03-6FF7BFE218A6}"/>
              </a:ext>
            </a:extLst>
          </p:cNvPr>
          <p:cNvSpPr/>
          <p:nvPr/>
        </p:nvSpPr>
        <p:spPr>
          <a:xfrm>
            <a:off x="1704109" y="315883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8D685E0-B9C1-0748-9323-C0C833D9C7D0}"/>
              </a:ext>
            </a:extLst>
          </p:cNvPr>
          <p:cNvSpPr/>
          <p:nvPr/>
        </p:nvSpPr>
        <p:spPr>
          <a:xfrm>
            <a:off x="1911927" y="2867891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0B90B9-1208-204C-BD0B-C2333F8F3E9A}"/>
              </a:ext>
            </a:extLst>
          </p:cNvPr>
          <p:cNvSpPr/>
          <p:nvPr/>
        </p:nvSpPr>
        <p:spPr>
          <a:xfrm>
            <a:off x="2673927" y="243840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A2C458D-B553-DA43-8114-BEFB698C6632}"/>
              </a:ext>
            </a:extLst>
          </p:cNvPr>
          <p:cNvCxnSpPr/>
          <p:nvPr/>
        </p:nvCxnSpPr>
        <p:spPr>
          <a:xfrm flipV="1">
            <a:off x="1482436" y="1856509"/>
            <a:ext cx="2369128" cy="144087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4412B89-992A-414A-9928-5201C4CBC1BB}"/>
              </a:ext>
            </a:extLst>
          </p:cNvPr>
          <p:cNvSpPr txBox="1"/>
          <p:nvPr/>
        </p:nvSpPr>
        <p:spPr>
          <a:xfrm>
            <a:off x="3837709" y="1648690"/>
            <a:ext cx="214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f(x)=w</a:t>
            </a:r>
            <a:r>
              <a:rPr lang="en-US" baseline="-25000" dirty="0">
                <a:solidFill>
                  <a:schemeClr val="accent6"/>
                </a:solidFill>
              </a:rPr>
              <a:t>0</a:t>
            </a:r>
            <a:r>
              <a:rPr lang="en-US" dirty="0">
                <a:solidFill>
                  <a:schemeClr val="accent6"/>
                </a:solidFill>
              </a:rPr>
              <a:t> + w</a:t>
            </a:r>
            <a:r>
              <a:rPr lang="en-US" baseline="-25000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6"/>
                </a:solidFill>
              </a:rPr>
              <a:t> x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DEF4E5-9F52-2642-8083-7478630171D1}"/>
              </a:ext>
            </a:extLst>
          </p:cNvPr>
          <p:cNvCxnSpPr>
            <a:stCxn id="39" idx="4"/>
          </p:cNvCxnSpPr>
          <p:nvPr/>
        </p:nvCxnSpPr>
        <p:spPr>
          <a:xfrm>
            <a:off x="3512126" y="1911928"/>
            <a:ext cx="10208" cy="14411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F56EBBE-E11C-7D40-A714-EFEE4002185D}"/>
              </a:ext>
            </a:extLst>
          </p:cNvPr>
          <p:cNvCxnSpPr>
            <a:stCxn id="43" idx="0"/>
          </p:cNvCxnSpPr>
          <p:nvPr/>
        </p:nvCxnSpPr>
        <p:spPr>
          <a:xfrm flipH="1" flipV="1">
            <a:off x="3468227" y="2093922"/>
            <a:ext cx="2336" cy="26135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725D46-1FA6-1147-A548-6DCE83E98E88}"/>
              </a:ext>
            </a:extLst>
          </p:cNvPr>
          <p:cNvCxnSpPr>
            <a:cxnSpLocks/>
            <a:stCxn id="42" idx="4"/>
          </p:cNvCxnSpPr>
          <p:nvPr/>
        </p:nvCxnSpPr>
        <p:spPr>
          <a:xfrm>
            <a:off x="3054927" y="2189019"/>
            <a:ext cx="0" cy="13756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AE9580-84FE-2247-8277-4EA2B4BFE772}"/>
              </a:ext>
            </a:extLst>
          </p:cNvPr>
          <p:cNvCxnSpPr>
            <a:stCxn id="41" idx="0"/>
            <a:endCxn id="46" idx="4"/>
          </p:cNvCxnSpPr>
          <p:nvPr/>
        </p:nvCxnSpPr>
        <p:spPr>
          <a:xfrm flipV="1">
            <a:off x="2722417" y="2535382"/>
            <a:ext cx="1" cy="26323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1B87D2F-3398-AC4A-9C55-940F492758F2}"/>
              </a:ext>
            </a:extLst>
          </p:cNvPr>
          <p:cNvCxnSpPr>
            <a:stCxn id="40" idx="4"/>
          </p:cNvCxnSpPr>
          <p:nvPr/>
        </p:nvCxnSpPr>
        <p:spPr>
          <a:xfrm>
            <a:off x="2098963" y="2618509"/>
            <a:ext cx="370" cy="29242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934E54D-D9AB-BE4F-B569-A495A17428A7}"/>
              </a:ext>
            </a:extLst>
          </p:cNvPr>
          <p:cNvCxnSpPr>
            <a:stCxn id="45" idx="4"/>
          </p:cNvCxnSpPr>
          <p:nvPr/>
        </p:nvCxnSpPr>
        <p:spPr>
          <a:xfrm flipH="1">
            <a:off x="1958656" y="2964873"/>
            <a:ext cx="1762" cy="4344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259B0CB-006C-E74A-92DA-C523FA495BC2}"/>
                  </a:ext>
                </a:extLst>
              </p:cNvPr>
              <p:cNvSpPr txBox="1"/>
              <p:nvPr/>
            </p:nvSpPr>
            <p:spPr>
              <a:xfrm>
                <a:off x="3429000" y="3873500"/>
                <a:ext cx="1963358" cy="871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𝑦𝑖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𝑓𝑤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 baseline="-250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d>
                          <m:r>
                            <a:rPr lang="fr-FR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259B0CB-006C-E74A-92DA-C523FA495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3873500"/>
                <a:ext cx="1963358" cy="871264"/>
              </a:xfrm>
              <a:prstGeom prst="rect">
                <a:avLst/>
              </a:prstGeom>
              <a:blipFill>
                <a:blip r:embed="rId3"/>
                <a:stretch>
                  <a:fillRect l="-26282" t="-92857" b="-1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FD16A8B-4D67-DC47-96BF-322F1904419E}"/>
              </a:ext>
            </a:extLst>
          </p:cNvPr>
          <p:cNvSpPr txBox="1"/>
          <p:nvPr/>
        </p:nvSpPr>
        <p:spPr>
          <a:xfrm>
            <a:off x="1181100" y="4127500"/>
            <a:ext cx="397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the squared loss: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272B005-7086-6744-BBFB-EB2328749A56}"/>
                  </a:ext>
                </a:extLst>
              </p:cNvPr>
              <p:cNvSpPr txBox="1"/>
              <p:nvPr/>
            </p:nvSpPr>
            <p:spPr>
              <a:xfrm>
                <a:off x="2159000" y="4864100"/>
                <a:ext cx="2196627" cy="1169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fr-FR" i="1" baseline="-250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𝑓𝑤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1" baseline="-250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fr-FR" i="1" baseline="30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272B005-7086-6744-BBFB-EB2328749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000" y="4864100"/>
                <a:ext cx="2196627" cy="1169936"/>
              </a:xfrm>
              <a:prstGeom prst="rect">
                <a:avLst/>
              </a:prstGeom>
              <a:blipFill>
                <a:blip r:embed="rId4"/>
                <a:stretch>
                  <a:fillRect l="-13793" t="-55914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4DFEED33-AE98-F143-A3E0-B88A84968CE8}"/>
              </a:ext>
            </a:extLst>
          </p:cNvPr>
          <p:cNvSpPr txBox="1"/>
          <p:nvPr/>
        </p:nvSpPr>
        <p:spPr>
          <a:xfrm>
            <a:off x="1270000" y="53340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RMSE: </a:t>
            </a:r>
          </a:p>
        </p:txBody>
      </p:sp>
    </p:spTree>
    <p:extLst>
      <p:ext uri="{BB962C8B-B14F-4D97-AF65-F5344CB8AC3E}">
        <p14:creationId xmlns:p14="http://schemas.microsoft.com/office/powerpoint/2010/main" val="2423834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fr-FR" dirty="0"/>
              <a:t>Is Training </a:t>
            </a:r>
            <a:r>
              <a:rPr lang="fr-FR" dirty="0" err="1"/>
              <a:t>error</a:t>
            </a:r>
            <a:r>
              <a:rPr lang="fr-FR" dirty="0"/>
              <a:t> a good </a:t>
            </a:r>
            <a:r>
              <a:rPr lang="fr-FR" dirty="0" err="1"/>
              <a:t>measure</a:t>
            </a:r>
            <a:r>
              <a:rPr lang="fr-FR" dirty="0"/>
              <a:t> of performance?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2D572AD-4EB3-B142-A128-E2D35DABA1D5}"/>
              </a:ext>
            </a:extLst>
          </p:cNvPr>
          <p:cNvGrpSpPr/>
          <p:nvPr/>
        </p:nvGrpSpPr>
        <p:grpSpPr>
          <a:xfrm>
            <a:off x="1496291" y="1731818"/>
            <a:ext cx="3117273" cy="1662546"/>
            <a:chOff x="5181600" y="3865418"/>
            <a:chExt cx="3117273" cy="1662546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D163864-2A10-1E45-BF3A-AA3648713AE3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1EB4CF3-1C64-0E48-9B86-F0090A621314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934A244-42D5-324E-9D2F-0878FBFC0ACC}"/>
              </a:ext>
            </a:extLst>
          </p:cNvPr>
          <p:cNvSpPr txBox="1"/>
          <p:nvPr/>
        </p:nvSpPr>
        <p:spPr>
          <a:xfrm>
            <a:off x="4475018" y="3394363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0BE2BF-CD92-2E4C-AD31-6DD236CA2439}"/>
              </a:ext>
            </a:extLst>
          </p:cNvPr>
          <p:cNvSpPr txBox="1"/>
          <p:nvPr/>
        </p:nvSpPr>
        <p:spPr>
          <a:xfrm>
            <a:off x="1163781" y="1648690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4AF2C3A-4D02-3940-8EFC-E120C186410A}"/>
              </a:ext>
            </a:extLst>
          </p:cNvPr>
          <p:cNvSpPr/>
          <p:nvPr/>
        </p:nvSpPr>
        <p:spPr>
          <a:xfrm>
            <a:off x="3463635" y="181494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3C75D80-32EE-9548-8EB9-8B88C8B1F901}"/>
              </a:ext>
            </a:extLst>
          </p:cNvPr>
          <p:cNvSpPr/>
          <p:nvPr/>
        </p:nvSpPr>
        <p:spPr>
          <a:xfrm>
            <a:off x="2050472" y="252152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594F8C2-23F5-514D-B0A1-D3BA5E1000DB}"/>
              </a:ext>
            </a:extLst>
          </p:cNvPr>
          <p:cNvSpPr/>
          <p:nvPr/>
        </p:nvSpPr>
        <p:spPr>
          <a:xfrm>
            <a:off x="2673926" y="2798617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A322F2C-13D6-4946-AE34-B8CFC96F695F}"/>
              </a:ext>
            </a:extLst>
          </p:cNvPr>
          <p:cNvSpPr/>
          <p:nvPr/>
        </p:nvSpPr>
        <p:spPr>
          <a:xfrm>
            <a:off x="3006436" y="209203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EF1C78D-8C10-6542-B28F-ED35827C97DE}"/>
              </a:ext>
            </a:extLst>
          </p:cNvPr>
          <p:cNvSpPr/>
          <p:nvPr/>
        </p:nvSpPr>
        <p:spPr>
          <a:xfrm>
            <a:off x="3422072" y="235527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22BCC0D-DDF0-5745-AA03-6FF7BFE218A6}"/>
              </a:ext>
            </a:extLst>
          </p:cNvPr>
          <p:cNvSpPr/>
          <p:nvPr/>
        </p:nvSpPr>
        <p:spPr>
          <a:xfrm>
            <a:off x="1704109" y="315883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8D685E0-B9C1-0748-9323-C0C833D9C7D0}"/>
              </a:ext>
            </a:extLst>
          </p:cNvPr>
          <p:cNvSpPr/>
          <p:nvPr/>
        </p:nvSpPr>
        <p:spPr>
          <a:xfrm>
            <a:off x="1911927" y="2867891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0B90B9-1208-204C-BD0B-C2333F8F3E9A}"/>
              </a:ext>
            </a:extLst>
          </p:cNvPr>
          <p:cNvSpPr/>
          <p:nvPr/>
        </p:nvSpPr>
        <p:spPr>
          <a:xfrm>
            <a:off x="2673927" y="243840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A2C458D-B553-DA43-8114-BEFB698C6632}"/>
              </a:ext>
            </a:extLst>
          </p:cNvPr>
          <p:cNvCxnSpPr/>
          <p:nvPr/>
        </p:nvCxnSpPr>
        <p:spPr>
          <a:xfrm flipV="1">
            <a:off x="1482436" y="1856509"/>
            <a:ext cx="2369128" cy="144087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4412B89-992A-414A-9928-5201C4CBC1BB}"/>
              </a:ext>
            </a:extLst>
          </p:cNvPr>
          <p:cNvSpPr txBox="1"/>
          <p:nvPr/>
        </p:nvSpPr>
        <p:spPr>
          <a:xfrm>
            <a:off x="1678709" y="1254990"/>
            <a:ext cx="214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Simple linear model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DEF4E5-9F52-2642-8083-7478630171D1}"/>
              </a:ext>
            </a:extLst>
          </p:cNvPr>
          <p:cNvCxnSpPr>
            <a:stCxn id="39" idx="4"/>
          </p:cNvCxnSpPr>
          <p:nvPr/>
        </p:nvCxnSpPr>
        <p:spPr>
          <a:xfrm>
            <a:off x="3512126" y="1911928"/>
            <a:ext cx="10208" cy="14411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F56EBBE-E11C-7D40-A714-EFEE4002185D}"/>
              </a:ext>
            </a:extLst>
          </p:cNvPr>
          <p:cNvCxnSpPr>
            <a:stCxn id="43" idx="0"/>
          </p:cNvCxnSpPr>
          <p:nvPr/>
        </p:nvCxnSpPr>
        <p:spPr>
          <a:xfrm flipH="1" flipV="1">
            <a:off x="3468227" y="2093922"/>
            <a:ext cx="2336" cy="26135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725D46-1FA6-1147-A548-6DCE83E98E88}"/>
              </a:ext>
            </a:extLst>
          </p:cNvPr>
          <p:cNvCxnSpPr>
            <a:cxnSpLocks/>
            <a:stCxn id="42" idx="4"/>
          </p:cNvCxnSpPr>
          <p:nvPr/>
        </p:nvCxnSpPr>
        <p:spPr>
          <a:xfrm>
            <a:off x="3054927" y="2189019"/>
            <a:ext cx="0" cy="13756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AE9580-84FE-2247-8277-4EA2B4BFE772}"/>
              </a:ext>
            </a:extLst>
          </p:cNvPr>
          <p:cNvCxnSpPr>
            <a:stCxn id="41" idx="0"/>
            <a:endCxn id="46" idx="4"/>
          </p:cNvCxnSpPr>
          <p:nvPr/>
        </p:nvCxnSpPr>
        <p:spPr>
          <a:xfrm flipV="1">
            <a:off x="2722417" y="2535382"/>
            <a:ext cx="1" cy="26323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1B87D2F-3398-AC4A-9C55-940F492758F2}"/>
              </a:ext>
            </a:extLst>
          </p:cNvPr>
          <p:cNvCxnSpPr>
            <a:stCxn id="40" idx="4"/>
          </p:cNvCxnSpPr>
          <p:nvPr/>
        </p:nvCxnSpPr>
        <p:spPr>
          <a:xfrm>
            <a:off x="2098963" y="2618509"/>
            <a:ext cx="370" cy="29242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934E54D-D9AB-BE4F-B569-A495A17428A7}"/>
              </a:ext>
            </a:extLst>
          </p:cNvPr>
          <p:cNvCxnSpPr>
            <a:stCxn id="45" idx="4"/>
          </p:cNvCxnSpPr>
          <p:nvPr/>
        </p:nvCxnSpPr>
        <p:spPr>
          <a:xfrm flipH="1">
            <a:off x="1958656" y="2964873"/>
            <a:ext cx="1762" cy="4344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0891589-4B23-9F4E-86C4-D505A77854F1}"/>
              </a:ext>
            </a:extLst>
          </p:cNvPr>
          <p:cNvGrpSpPr/>
          <p:nvPr/>
        </p:nvGrpSpPr>
        <p:grpSpPr>
          <a:xfrm>
            <a:off x="6428510" y="1690254"/>
            <a:ext cx="3117273" cy="1662546"/>
            <a:chOff x="5181600" y="3865418"/>
            <a:chExt cx="3117273" cy="1662546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1B091D-B458-1A4C-B789-F0CED62E5EFE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81684D1-CAC9-8543-90B8-C105C6EE07E4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2F27A927-D476-A448-86E9-DA94BC53E91F}"/>
              </a:ext>
            </a:extLst>
          </p:cNvPr>
          <p:cNvSpPr txBox="1"/>
          <p:nvPr/>
        </p:nvSpPr>
        <p:spPr>
          <a:xfrm>
            <a:off x="6096000" y="1607126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69AD542-7908-264C-8DE8-6833B371A250}"/>
              </a:ext>
            </a:extLst>
          </p:cNvPr>
          <p:cNvSpPr/>
          <p:nvPr/>
        </p:nvSpPr>
        <p:spPr>
          <a:xfrm>
            <a:off x="8395854" y="1773382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2713ECB-0951-A04E-8749-B6DD01820170}"/>
              </a:ext>
            </a:extLst>
          </p:cNvPr>
          <p:cNvSpPr/>
          <p:nvPr/>
        </p:nvSpPr>
        <p:spPr>
          <a:xfrm>
            <a:off x="6982691" y="247996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E8DB237-B3FF-1A4D-B1A9-02F4781C6DC1}"/>
              </a:ext>
            </a:extLst>
          </p:cNvPr>
          <p:cNvSpPr/>
          <p:nvPr/>
        </p:nvSpPr>
        <p:spPr>
          <a:xfrm>
            <a:off x="7606145" y="2757053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94FAAEB-B76B-4C45-8A32-0D16D347DF9F}"/>
              </a:ext>
            </a:extLst>
          </p:cNvPr>
          <p:cNvSpPr/>
          <p:nvPr/>
        </p:nvSpPr>
        <p:spPr>
          <a:xfrm>
            <a:off x="7938655" y="205047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B21C656-C4CC-1849-8685-71FCEA3C202F}"/>
              </a:ext>
            </a:extLst>
          </p:cNvPr>
          <p:cNvSpPr/>
          <p:nvPr/>
        </p:nvSpPr>
        <p:spPr>
          <a:xfrm>
            <a:off x="8354291" y="2313709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41F24D8-5718-FD46-A785-E9EDDFC27507}"/>
              </a:ext>
            </a:extLst>
          </p:cNvPr>
          <p:cNvSpPr/>
          <p:nvPr/>
        </p:nvSpPr>
        <p:spPr>
          <a:xfrm>
            <a:off x="6636328" y="3117272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F28E65C-8DE8-AC45-8D06-96D719A97665}"/>
              </a:ext>
            </a:extLst>
          </p:cNvPr>
          <p:cNvSpPr/>
          <p:nvPr/>
        </p:nvSpPr>
        <p:spPr>
          <a:xfrm>
            <a:off x="6844146" y="282632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03A0CF1-D7BF-9A42-A7EF-FAC438B5FB4B}"/>
              </a:ext>
            </a:extLst>
          </p:cNvPr>
          <p:cNvSpPr/>
          <p:nvPr/>
        </p:nvSpPr>
        <p:spPr>
          <a:xfrm>
            <a:off x="7606146" y="239683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584D097-6E2B-3749-B4F4-5C3B917880C1}"/>
              </a:ext>
            </a:extLst>
          </p:cNvPr>
          <p:cNvSpPr txBox="1"/>
          <p:nvPr/>
        </p:nvSpPr>
        <p:spPr>
          <a:xfrm>
            <a:off x="9301018" y="3327400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9B01F69D-51B9-D14A-A5CD-42906A28256F}"/>
              </a:ext>
            </a:extLst>
          </p:cNvPr>
          <p:cNvSpPr/>
          <p:nvPr/>
        </p:nvSpPr>
        <p:spPr>
          <a:xfrm>
            <a:off x="6438900" y="1485738"/>
            <a:ext cx="2255882" cy="1828962"/>
          </a:xfrm>
          <a:custGeom>
            <a:avLst/>
            <a:gdLst>
              <a:gd name="connsiteX0" fmla="*/ 0 w 2255882"/>
              <a:gd name="connsiteY0" fmla="*/ 1828962 h 1828962"/>
              <a:gd name="connsiteX1" fmla="*/ 254000 w 2255882"/>
              <a:gd name="connsiteY1" fmla="*/ 1714662 h 1828962"/>
              <a:gd name="connsiteX2" fmla="*/ 482600 w 2255882"/>
              <a:gd name="connsiteY2" fmla="*/ 1384462 h 1828962"/>
              <a:gd name="connsiteX3" fmla="*/ 596900 w 2255882"/>
              <a:gd name="connsiteY3" fmla="*/ 990762 h 1828962"/>
              <a:gd name="connsiteX4" fmla="*/ 1257300 w 2255882"/>
              <a:gd name="connsiteY4" fmla="*/ 1371762 h 1828962"/>
              <a:gd name="connsiteX5" fmla="*/ 1219200 w 2255882"/>
              <a:gd name="connsiteY5" fmla="*/ 838362 h 1828962"/>
              <a:gd name="connsiteX6" fmla="*/ 1689100 w 2255882"/>
              <a:gd name="connsiteY6" fmla="*/ 647862 h 1828962"/>
              <a:gd name="connsiteX7" fmla="*/ 1955800 w 2255882"/>
              <a:gd name="connsiteY7" fmla="*/ 812962 h 1828962"/>
              <a:gd name="connsiteX8" fmla="*/ 2070100 w 2255882"/>
              <a:gd name="connsiteY8" fmla="*/ 63662 h 1828962"/>
              <a:gd name="connsiteX9" fmla="*/ 2235200 w 2255882"/>
              <a:gd name="connsiteY9" fmla="*/ 38262 h 1828962"/>
              <a:gd name="connsiteX10" fmla="*/ 2247900 w 2255882"/>
              <a:gd name="connsiteY10" fmla="*/ 38262 h 1828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55882" h="1828962">
                <a:moveTo>
                  <a:pt x="0" y="1828962"/>
                </a:moveTo>
                <a:cubicBezTo>
                  <a:pt x="86783" y="1808853"/>
                  <a:pt x="173567" y="1788745"/>
                  <a:pt x="254000" y="1714662"/>
                </a:cubicBezTo>
                <a:cubicBezTo>
                  <a:pt x="334433" y="1640579"/>
                  <a:pt x="425450" y="1505112"/>
                  <a:pt x="482600" y="1384462"/>
                </a:cubicBezTo>
                <a:cubicBezTo>
                  <a:pt x="539750" y="1263812"/>
                  <a:pt x="467783" y="992879"/>
                  <a:pt x="596900" y="990762"/>
                </a:cubicBezTo>
                <a:cubicBezTo>
                  <a:pt x="726017" y="988645"/>
                  <a:pt x="1153583" y="1397162"/>
                  <a:pt x="1257300" y="1371762"/>
                </a:cubicBezTo>
                <a:cubicBezTo>
                  <a:pt x="1361017" y="1346362"/>
                  <a:pt x="1147233" y="959012"/>
                  <a:pt x="1219200" y="838362"/>
                </a:cubicBezTo>
                <a:cubicBezTo>
                  <a:pt x="1291167" y="717712"/>
                  <a:pt x="1566333" y="652095"/>
                  <a:pt x="1689100" y="647862"/>
                </a:cubicBezTo>
                <a:cubicBezTo>
                  <a:pt x="1811867" y="643629"/>
                  <a:pt x="1892300" y="910329"/>
                  <a:pt x="1955800" y="812962"/>
                </a:cubicBezTo>
                <a:cubicBezTo>
                  <a:pt x="2019300" y="715595"/>
                  <a:pt x="2023533" y="192779"/>
                  <a:pt x="2070100" y="63662"/>
                </a:cubicBezTo>
                <a:cubicBezTo>
                  <a:pt x="2116667" y="-65455"/>
                  <a:pt x="2205567" y="42495"/>
                  <a:pt x="2235200" y="38262"/>
                </a:cubicBezTo>
                <a:cubicBezTo>
                  <a:pt x="2264833" y="34029"/>
                  <a:pt x="2256366" y="36145"/>
                  <a:pt x="2247900" y="38262"/>
                </a:cubicBezTo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CD5AD09-763B-D448-AFCB-82177CA76CB7}"/>
              </a:ext>
            </a:extLst>
          </p:cNvPr>
          <p:cNvSpPr txBox="1"/>
          <p:nvPr/>
        </p:nvSpPr>
        <p:spPr>
          <a:xfrm>
            <a:off x="6273800" y="1153390"/>
            <a:ext cx="214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Very complex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D9CBE7-2A28-F04D-8529-0C83849875E7}"/>
              </a:ext>
            </a:extLst>
          </p:cNvPr>
          <p:cNvSpPr txBox="1"/>
          <p:nvPr/>
        </p:nvSpPr>
        <p:spPr>
          <a:xfrm>
            <a:off x="1600200" y="3467100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High training error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C4432E4-68D3-984D-B7A0-2FE57592B459}"/>
              </a:ext>
            </a:extLst>
          </p:cNvPr>
          <p:cNvSpPr txBox="1"/>
          <p:nvPr/>
        </p:nvSpPr>
        <p:spPr>
          <a:xfrm>
            <a:off x="6565900" y="35052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Very low training error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D1D7D5-8E80-7342-8864-FF8BFFBB95C8}"/>
              </a:ext>
            </a:extLst>
          </p:cNvPr>
          <p:cNvSpPr txBox="1"/>
          <p:nvPr/>
        </p:nvSpPr>
        <p:spPr>
          <a:xfrm>
            <a:off x="3314700" y="4318000"/>
            <a:ext cx="5562600" cy="13234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Issue: </a:t>
            </a:r>
            <a:r>
              <a:rPr lang="en-US" sz="2000" dirty="0"/>
              <a:t>Training error is overly optimistic because the parameters were fit to the training data</a:t>
            </a:r>
          </a:p>
          <a:p>
            <a:endParaRPr lang="en-US" sz="2000" dirty="0"/>
          </a:p>
          <a:p>
            <a:r>
              <a:rPr lang="en-US" sz="2000" dirty="0"/>
              <a:t>Usually small training error ≠ good prediction!</a:t>
            </a:r>
          </a:p>
        </p:txBody>
      </p:sp>
    </p:spTree>
    <p:extLst>
      <p:ext uri="{BB962C8B-B14F-4D97-AF65-F5344CB8AC3E}">
        <p14:creationId xmlns:p14="http://schemas.microsoft.com/office/powerpoint/2010/main" val="3081628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A4C52BEA-D710-DF44-9FCE-A8DBFECE9F06}"/>
              </a:ext>
            </a:extLst>
          </p:cNvPr>
          <p:cNvSpPr/>
          <p:nvPr/>
        </p:nvSpPr>
        <p:spPr>
          <a:xfrm>
            <a:off x="266700" y="2070100"/>
            <a:ext cx="3124200" cy="28702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>
            <a:normAutofit/>
          </a:bodyPr>
          <a:lstStyle/>
          <a:p>
            <a:r>
              <a:rPr lang="fr-FR" dirty="0"/>
              <a:t>Test </a:t>
            </a:r>
            <a:r>
              <a:rPr lang="fr-FR" dirty="0" err="1"/>
              <a:t>error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8D1D7D5-8E80-7342-8864-FF8BFFBB95C8}"/>
              </a:ext>
            </a:extLst>
          </p:cNvPr>
          <p:cNvSpPr txBox="1"/>
          <p:nvPr/>
        </p:nvSpPr>
        <p:spPr>
          <a:xfrm>
            <a:off x="1282700" y="1130300"/>
            <a:ext cx="9867900" cy="76944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How can we approximate the generalization error?</a:t>
            </a:r>
          </a:p>
          <a:p>
            <a:r>
              <a:rPr lang="en-US" sz="2000" dirty="0"/>
              <a:t>	We can compute the error on a set of data NOT included on the training set.</a:t>
            </a:r>
          </a:p>
        </p:txBody>
      </p:sp>
      <p:pic>
        <p:nvPicPr>
          <p:cNvPr id="49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67B590F0-6090-2645-B238-1AFA2DBF03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2053937" y="2334492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D7ED15E3-08F3-F140-9E36-03552D04B2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1106056" y="2262911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C73BB3B6-53C4-3E43-9A99-C42AF6B70D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763155" y="3296228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3EF8B806-AD97-4342-B98C-5EAD9EC495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1728355" y="3093027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362B24CA-6107-9440-BF64-7549434AB8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1474355" y="3969328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63029817-266F-754B-BACA-BF2E3A6351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2261755" y="3766128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9732AD-4719-1E44-A58E-8E03765A6A11}"/>
              </a:ext>
            </a:extLst>
          </p:cNvPr>
          <p:cNvSpPr txBox="1"/>
          <p:nvPr/>
        </p:nvSpPr>
        <p:spPr>
          <a:xfrm>
            <a:off x="1511300" y="50038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pic>
        <p:nvPicPr>
          <p:cNvPr id="71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CFB27920-3B30-A243-AFB0-AD9762AFA2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4479637" y="2372592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1333FBBA-B9E1-B34C-8B70-1AEDAD174E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3988956" y="2389911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3A58D5A9-F308-AD49-8D9E-EA80E91196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4966855" y="2381828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B2EE79C3-BAA4-6A43-82BC-614C40779B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5436755" y="2381827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952FB423-06B8-CB45-93E1-A7F5BAED8C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4027055" y="3982028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1F4456AD-FE86-EA47-AADD-9FD3941CF6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4496955" y="3982027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408A98-66D1-6C4B-B394-9612BCD9D74E}"/>
              </a:ext>
            </a:extLst>
          </p:cNvPr>
          <p:cNvSpPr txBox="1"/>
          <p:nvPr/>
        </p:nvSpPr>
        <p:spPr>
          <a:xfrm>
            <a:off x="6096000" y="2603500"/>
            <a:ext cx="1295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set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E3D27E7-1CF4-5B41-B47D-696B741A3683}"/>
              </a:ext>
            </a:extLst>
          </p:cNvPr>
          <p:cNvSpPr txBox="1"/>
          <p:nvPr/>
        </p:nvSpPr>
        <p:spPr>
          <a:xfrm>
            <a:off x="6096000" y="4165600"/>
            <a:ext cx="21463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set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FD4C26-4736-0F4D-9849-5E5E2C8DD182}"/>
              </a:ext>
            </a:extLst>
          </p:cNvPr>
          <p:cNvCxnSpPr>
            <a:stCxn id="3" idx="6"/>
            <a:endCxn id="72" idx="1"/>
          </p:cNvCxnSpPr>
          <p:nvPr/>
        </p:nvCxnSpPr>
        <p:spPr>
          <a:xfrm flipV="1">
            <a:off x="3390900" y="2802084"/>
            <a:ext cx="598056" cy="703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8BC1E69-FE44-2849-A6AD-01709BF54B3B}"/>
              </a:ext>
            </a:extLst>
          </p:cNvPr>
          <p:cNvCxnSpPr>
            <a:cxnSpLocks/>
            <a:stCxn id="3" idx="6"/>
            <a:endCxn id="79" idx="1"/>
          </p:cNvCxnSpPr>
          <p:nvPr/>
        </p:nvCxnSpPr>
        <p:spPr>
          <a:xfrm>
            <a:off x="3390900" y="3505200"/>
            <a:ext cx="636155" cy="889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B0D4B4-779F-C947-93C2-A1B79CCA14CF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7391400" y="2794000"/>
            <a:ext cx="142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076D37A-8458-B743-BCDE-AD11EFF9FE17}"/>
              </a:ext>
            </a:extLst>
          </p:cNvPr>
          <p:cNvSpPr txBox="1"/>
          <p:nvPr/>
        </p:nvSpPr>
        <p:spPr>
          <a:xfrm>
            <a:off x="9118600" y="2590800"/>
            <a:ext cx="86360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5F996F-71AE-B94C-989A-C0A258461347}"/>
              </a:ext>
            </a:extLst>
          </p:cNvPr>
          <p:cNvSpPr txBox="1"/>
          <p:nvPr/>
        </p:nvSpPr>
        <p:spPr>
          <a:xfrm>
            <a:off x="7721600" y="2438400"/>
            <a:ext cx="96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9244D86-FF9F-8549-9EF8-FBD7860B3192}"/>
              </a:ext>
            </a:extLst>
          </p:cNvPr>
          <p:cNvGrpSpPr/>
          <p:nvPr/>
        </p:nvGrpSpPr>
        <p:grpSpPr>
          <a:xfrm>
            <a:off x="7099300" y="3022600"/>
            <a:ext cx="2438400" cy="1346200"/>
            <a:chOff x="7099300" y="3022600"/>
            <a:chExt cx="2438400" cy="134620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98554FD-69EE-FB4C-8F9E-26D64BBF5DB3}"/>
                </a:ext>
              </a:extLst>
            </p:cNvPr>
            <p:cNvCxnSpPr/>
            <p:nvPr/>
          </p:nvCxnSpPr>
          <p:spPr>
            <a:xfrm>
              <a:off x="7099300" y="4356100"/>
              <a:ext cx="24257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4379323C-7DE9-CF4E-B372-885488AE2E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37700" y="3022600"/>
              <a:ext cx="0" cy="1346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91A95758-550C-9B4F-ABD4-BD82692456AF}"/>
              </a:ext>
            </a:extLst>
          </p:cNvPr>
          <p:cNvSpPr txBox="1"/>
          <p:nvPr/>
        </p:nvSpPr>
        <p:spPr>
          <a:xfrm>
            <a:off x="8293100" y="4025900"/>
            <a:ext cx="96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Assess</a:t>
            </a:r>
          </a:p>
        </p:txBody>
      </p:sp>
    </p:spTree>
    <p:extLst>
      <p:ext uri="{BB962C8B-B14F-4D97-AF65-F5344CB8AC3E}">
        <p14:creationId xmlns:p14="http://schemas.microsoft.com/office/powerpoint/2010/main" val="2600632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272" y="0"/>
            <a:ext cx="10515600" cy="1325563"/>
          </a:xfrm>
        </p:spPr>
        <p:txBody>
          <a:bodyPr/>
          <a:lstStyle/>
          <a:p>
            <a:r>
              <a:rPr lang="en-US" dirty="0"/>
              <a:t>Sprint Overview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EF70F27-8A39-4541-AC53-6B711FDE42ED}"/>
              </a:ext>
            </a:extLst>
          </p:cNvPr>
          <p:cNvSpPr/>
          <p:nvPr/>
        </p:nvSpPr>
        <p:spPr>
          <a:xfrm>
            <a:off x="1717964" y="1546239"/>
            <a:ext cx="2507671" cy="854062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Core concepts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44BF44-A10C-044D-9D87-D573093FDB66}"/>
              </a:ext>
            </a:extLst>
          </p:cNvPr>
          <p:cNvSpPr/>
          <p:nvPr/>
        </p:nvSpPr>
        <p:spPr>
          <a:xfrm>
            <a:off x="4987637" y="1515064"/>
            <a:ext cx="2507671" cy="8540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Algorithms and models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D78E6C-711D-D74F-87E8-4C5202C55CB6}"/>
              </a:ext>
            </a:extLst>
          </p:cNvPr>
          <p:cNvSpPr/>
          <p:nvPr/>
        </p:nvSpPr>
        <p:spPr>
          <a:xfrm>
            <a:off x="8354291" y="1476965"/>
            <a:ext cx="2507671" cy="85406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Implementation on real dataset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9083CA-E287-624E-9D44-923C7D898B31}"/>
              </a:ext>
            </a:extLst>
          </p:cNvPr>
          <p:cNvSpPr txBox="1"/>
          <p:nvPr/>
        </p:nvSpPr>
        <p:spPr>
          <a:xfrm>
            <a:off x="637309" y="3224643"/>
            <a:ext cx="94072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5 hands-on in Python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Jupyter</a:t>
            </a:r>
            <a:r>
              <a:rPr lang="en-US" dirty="0"/>
              <a:t> Notebooks can be run locally OR on </a:t>
            </a:r>
            <a:r>
              <a:rPr lang="en-US" dirty="0" err="1"/>
              <a:t>cyverse</a:t>
            </a:r>
            <a:r>
              <a:rPr lang="en-US" dirty="0"/>
              <a:t> VICE app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Using </a:t>
            </a:r>
            <a:r>
              <a:rPr lang="en-US" dirty="0" err="1"/>
              <a:t>Scikit</a:t>
            </a:r>
            <a:r>
              <a:rPr lang="en-US" dirty="0"/>
              <a:t> learn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Exemple</a:t>
            </a:r>
            <a:r>
              <a:rPr lang="en-US" dirty="0"/>
              <a:t> code on simulated dataset + space to implement on a real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Exemple</a:t>
            </a:r>
            <a:r>
              <a:rPr lang="en-US" dirty="0"/>
              <a:t> solution provided in </a:t>
            </a:r>
            <a:r>
              <a:rPr lang="en-US" dirty="0" err="1"/>
              <a:t>Github</a:t>
            </a:r>
            <a:r>
              <a:rPr lang="en-US" dirty="0"/>
              <a:t> repo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1A5995-3442-5449-8803-FBEAC2E46643}"/>
              </a:ext>
            </a:extLst>
          </p:cNvPr>
          <p:cNvSpPr txBox="1"/>
          <p:nvPr/>
        </p:nvSpPr>
        <p:spPr>
          <a:xfrm>
            <a:off x="3200400" y="5541818"/>
            <a:ext cx="7439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https://</a:t>
            </a:r>
            <a:r>
              <a:rPr lang="en-US" sz="2400" b="1" dirty="0" err="1"/>
              <a:t>github.com</a:t>
            </a:r>
            <a:r>
              <a:rPr lang="en-US" sz="2400" b="1" dirty="0"/>
              <a:t>/</a:t>
            </a:r>
            <a:r>
              <a:rPr lang="en-US" sz="2400" b="1" dirty="0" err="1"/>
              <a:t>ua-dsf</a:t>
            </a:r>
            <a:r>
              <a:rPr lang="en-US" sz="2400" b="1" dirty="0"/>
              <a:t>/</a:t>
            </a:r>
            <a:r>
              <a:rPr lang="en-US" sz="2400" b="1" dirty="0" err="1"/>
              <a:t>ML_sprint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65364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Test </a:t>
            </a:r>
            <a:r>
              <a:rPr lang="fr-FR" dirty="0" err="1"/>
              <a:t>error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22C6C7-033E-EC45-B8E2-6BDEE0CE3E12}"/>
                  </a:ext>
                </a:extLst>
              </p:cNvPr>
              <p:cNvSpPr txBox="1"/>
              <p:nvPr/>
            </p:nvSpPr>
            <p:spPr>
              <a:xfrm>
                <a:off x="5735782" y="1620981"/>
                <a:ext cx="6345382" cy="1940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1. Define a loss function</a:t>
                </a:r>
                <a:r>
                  <a:rPr lang="fr-FR" sz="2400" dirty="0"/>
                  <a:t> L(y, </a:t>
                </a:r>
                <a:r>
                  <a:rPr lang="fr-FR" sz="2400" dirty="0" err="1"/>
                  <a:t>f</a:t>
                </a:r>
                <a:r>
                  <a:rPr lang="fr-FR" sz="2400" baseline="-25000" dirty="0" err="1"/>
                  <a:t>w</a:t>
                </a:r>
                <a:r>
                  <a:rPr lang="fr-FR" sz="2400" dirty="0"/>
                  <a:t>(x)) </a:t>
                </a:r>
                <a:r>
                  <a:rPr lang="en-US" dirty="0"/>
                  <a:t>	</a:t>
                </a:r>
              </a:p>
              <a:p>
                <a:r>
                  <a:rPr lang="en-US" sz="2400" dirty="0">
                    <a:solidFill>
                      <a:schemeClr val="accent1"/>
                    </a:solidFill>
                  </a:rPr>
                  <a:t>	e.g.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Squared error…</a:t>
                </a:r>
                <a:endParaRPr lang="en-US" baseline="30000" dirty="0"/>
              </a:p>
              <a:p>
                <a:endParaRPr lang="en-US" baseline="30000" dirty="0"/>
              </a:p>
              <a:p>
                <a:r>
                  <a:rPr lang="en-US" sz="2400" dirty="0"/>
                  <a:t>2. Test error: average loss on the 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test</a:t>
                </a:r>
                <a:r>
                  <a:rPr lang="en-US" sz="2400" dirty="0"/>
                  <a:t> set</a:t>
                </a:r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𝑦𝑖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𝑓𝑤</m:t>
                        </m:r>
                        <m:d>
                          <m:d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400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22C6C7-033E-EC45-B8E2-6BDEE0CE3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782" y="1620981"/>
                <a:ext cx="6345382" cy="1940018"/>
              </a:xfrm>
              <a:prstGeom prst="rect">
                <a:avLst/>
              </a:prstGeom>
              <a:blipFill>
                <a:blip r:embed="rId2"/>
                <a:stretch>
                  <a:fillRect l="-1400" t="-2614" b="-39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82D572AD-4EB3-B142-A128-E2D35DABA1D5}"/>
              </a:ext>
            </a:extLst>
          </p:cNvPr>
          <p:cNvGrpSpPr/>
          <p:nvPr/>
        </p:nvGrpSpPr>
        <p:grpSpPr>
          <a:xfrm>
            <a:off x="1496291" y="1731818"/>
            <a:ext cx="3117273" cy="1662546"/>
            <a:chOff x="5181600" y="3865418"/>
            <a:chExt cx="3117273" cy="1662546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D163864-2A10-1E45-BF3A-AA3648713AE3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1EB4CF3-1C64-0E48-9B86-F0090A621314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934A244-42D5-324E-9D2F-0878FBFC0ACC}"/>
              </a:ext>
            </a:extLst>
          </p:cNvPr>
          <p:cNvSpPr txBox="1"/>
          <p:nvPr/>
        </p:nvSpPr>
        <p:spPr>
          <a:xfrm>
            <a:off x="4475018" y="3394363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0BE2BF-CD92-2E4C-AD31-6DD236CA2439}"/>
              </a:ext>
            </a:extLst>
          </p:cNvPr>
          <p:cNvSpPr txBox="1"/>
          <p:nvPr/>
        </p:nvSpPr>
        <p:spPr>
          <a:xfrm>
            <a:off x="1163781" y="1648690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4AF2C3A-4D02-3940-8EFC-E120C186410A}"/>
              </a:ext>
            </a:extLst>
          </p:cNvPr>
          <p:cNvSpPr/>
          <p:nvPr/>
        </p:nvSpPr>
        <p:spPr>
          <a:xfrm>
            <a:off x="3463635" y="181494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3C75D80-32EE-9548-8EB9-8B88C8B1F901}"/>
              </a:ext>
            </a:extLst>
          </p:cNvPr>
          <p:cNvSpPr/>
          <p:nvPr/>
        </p:nvSpPr>
        <p:spPr>
          <a:xfrm>
            <a:off x="2050472" y="252152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594F8C2-23F5-514D-B0A1-D3BA5E1000DB}"/>
              </a:ext>
            </a:extLst>
          </p:cNvPr>
          <p:cNvSpPr/>
          <p:nvPr/>
        </p:nvSpPr>
        <p:spPr>
          <a:xfrm>
            <a:off x="2673926" y="2798617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A322F2C-13D6-4946-AE34-B8CFC96F695F}"/>
              </a:ext>
            </a:extLst>
          </p:cNvPr>
          <p:cNvSpPr/>
          <p:nvPr/>
        </p:nvSpPr>
        <p:spPr>
          <a:xfrm>
            <a:off x="3006436" y="209203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EF1C78D-8C10-6542-B28F-ED35827C97DE}"/>
              </a:ext>
            </a:extLst>
          </p:cNvPr>
          <p:cNvSpPr/>
          <p:nvPr/>
        </p:nvSpPr>
        <p:spPr>
          <a:xfrm>
            <a:off x="3422072" y="235527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22BCC0D-DDF0-5745-AA03-6FF7BFE218A6}"/>
              </a:ext>
            </a:extLst>
          </p:cNvPr>
          <p:cNvSpPr/>
          <p:nvPr/>
        </p:nvSpPr>
        <p:spPr>
          <a:xfrm>
            <a:off x="1704109" y="315883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8D685E0-B9C1-0748-9323-C0C833D9C7D0}"/>
              </a:ext>
            </a:extLst>
          </p:cNvPr>
          <p:cNvSpPr/>
          <p:nvPr/>
        </p:nvSpPr>
        <p:spPr>
          <a:xfrm>
            <a:off x="1911927" y="2867891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0B90B9-1208-204C-BD0B-C2333F8F3E9A}"/>
              </a:ext>
            </a:extLst>
          </p:cNvPr>
          <p:cNvSpPr/>
          <p:nvPr/>
        </p:nvSpPr>
        <p:spPr>
          <a:xfrm>
            <a:off x="2673927" y="243840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A2C458D-B553-DA43-8114-BEFB698C6632}"/>
              </a:ext>
            </a:extLst>
          </p:cNvPr>
          <p:cNvCxnSpPr/>
          <p:nvPr/>
        </p:nvCxnSpPr>
        <p:spPr>
          <a:xfrm flipV="1">
            <a:off x="1482436" y="1856509"/>
            <a:ext cx="2369128" cy="144087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4412B89-992A-414A-9928-5201C4CBC1BB}"/>
              </a:ext>
            </a:extLst>
          </p:cNvPr>
          <p:cNvSpPr txBox="1"/>
          <p:nvPr/>
        </p:nvSpPr>
        <p:spPr>
          <a:xfrm>
            <a:off x="3837709" y="1648690"/>
            <a:ext cx="214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f(x)=w</a:t>
            </a:r>
            <a:r>
              <a:rPr lang="en-US" baseline="-25000" dirty="0">
                <a:solidFill>
                  <a:schemeClr val="accent6"/>
                </a:solidFill>
              </a:rPr>
              <a:t>0</a:t>
            </a:r>
            <a:r>
              <a:rPr lang="en-US" dirty="0">
                <a:solidFill>
                  <a:schemeClr val="accent6"/>
                </a:solidFill>
              </a:rPr>
              <a:t> + w</a:t>
            </a:r>
            <a:r>
              <a:rPr lang="en-US" baseline="-25000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6"/>
                </a:solidFill>
              </a:rPr>
              <a:t> 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259B0CB-006C-E74A-92DA-C523FA495BC2}"/>
                  </a:ext>
                </a:extLst>
              </p:cNvPr>
              <p:cNvSpPr txBox="1"/>
              <p:nvPr/>
            </p:nvSpPr>
            <p:spPr>
              <a:xfrm>
                <a:off x="3429000" y="3873500"/>
                <a:ext cx="1963358" cy="871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𝑦𝑖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𝑓𝑤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 baseline="-250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d>
                          <m:r>
                            <a:rPr lang="fr-FR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259B0CB-006C-E74A-92DA-C523FA495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3873500"/>
                <a:ext cx="1963358" cy="871264"/>
              </a:xfrm>
              <a:prstGeom prst="rect">
                <a:avLst/>
              </a:prstGeom>
              <a:blipFill>
                <a:blip r:embed="rId3"/>
                <a:stretch>
                  <a:fillRect l="-26282" t="-92857" b="-1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FD16A8B-4D67-DC47-96BF-322F1904419E}"/>
              </a:ext>
            </a:extLst>
          </p:cNvPr>
          <p:cNvSpPr txBox="1"/>
          <p:nvPr/>
        </p:nvSpPr>
        <p:spPr>
          <a:xfrm>
            <a:off x="1181100" y="4127500"/>
            <a:ext cx="397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the squared loss: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272B005-7086-6744-BBFB-EB2328749A56}"/>
                  </a:ext>
                </a:extLst>
              </p:cNvPr>
              <p:cNvSpPr txBox="1"/>
              <p:nvPr/>
            </p:nvSpPr>
            <p:spPr>
              <a:xfrm>
                <a:off x="2159000" y="4864100"/>
                <a:ext cx="2196627" cy="1169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fr-FR" i="1" baseline="-250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𝑓𝑤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1" baseline="-250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fr-FR" i="1" baseline="30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272B005-7086-6744-BBFB-EB2328749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000" y="4864100"/>
                <a:ext cx="2196627" cy="1169936"/>
              </a:xfrm>
              <a:prstGeom prst="rect">
                <a:avLst/>
              </a:prstGeom>
              <a:blipFill>
                <a:blip r:embed="rId4"/>
                <a:stretch>
                  <a:fillRect l="-13793" t="-55914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4DFEED33-AE98-F143-A3E0-B88A84968CE8}"/>
              </a:ext>
            </a:extLst>
          </p:cNvPr>
          <p:cNvSpPr txBox="1"/>
          <p:nvPr/>
        </p:nvSpPr>
        <p:spPr>
          <a:xfrm>
            <a:off x="1270000" y="53340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RMSE: 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58784CC-63E5-DC41-8723-11FB3DEE3DAB}"/>
              </a:ext>
            </a:extLst>
          </p:cNvPr>
          <p:cNvSpPr/>
          <p:nvPr/>
        </p:nvSpPr>
        <p:spPr>
          <a:xfrm>
            <a:off x="3036528" y="2506525"/>
            <a:ext cx="96982" cy="9698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FB07A43-6103-B54B-8E18-2AD3917A7726}"/>
              </a:ext>
            </a:extLst>
          </p:cNvPr>
          <p:cNvSpPr/>
          <p:nvPr/>
        </p:nvSpPr>
        <p:spPr>
          <a:xfrm>
            <a:off x="2291031" y="2547296"/>
            <a:ext cx="96982" cy="9698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891FA58-FC75-BC46-B9F4-BF9AC73E37A5}"/>
              </a:ext>
            </a:extLst>
          </p:cNvPr>
          <p:cNvSpPr/>
          <p:nvPr/>
        </p:nvSpPr>
        <p:spPr>
          <a:xfrm>
            <a:off x="3776203" y="2296853"/>
            <a:ext cx="96982" cy="9698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9C72E8B-1930-4A4B-8B4A-EB654A0B71D2}"/>
              </a:ext>
            </a:extLst>
          </p:cNvPr>
          <p:cNvCxnSpPr>
            <a:stCxn id="33" idx="4"/>
          </p:cNvCxnSpPr>
          <p:nvPr/>
        </p:nvCxnSpPr>
        <p:spPr>
          <a:xfrm>
            <a:off x="2339522" y="2644278"/>
            <a:ext cx="1808" cy="14551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E45810-7BFE-AE4B-AF55-0D707CFD60CC}"/>
              </a:ext>
            </a:extLst>
          </p:cNvPr>
          <p:cNvCxnSpPr>
            <a:stCxn id="32" idx="0"/>
          </p:cNvCxnSpPr>
          <p:nvPr/>
        </p:nvCxnSpPr>
        <p:spPr>
          <a:xfrm flipH="1" flipV="1">
            <a:off x="3081004" y="2335506"/>
            <a:ext cx="4015" cy="17101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B1C6786-7E21-C74C-88D2-3FBEE4F4897C}"/>
              </a:ext>
            </a:extLst>
          </p:cNvPr>
          <p:cNvCxnSpPr>
            <a:cxnSpLocks/>
            <a:stCxn id="51" idx="0"/>
          </p:cNvCxnSpPr>
          <p:nvPr/>
        </p:nvCxnSpPr>
        <p:spPr>
          <a:xfrm flipH="1" flipV="1">
            <a:off x="3820237" y="1874124"/>
            <a:ext cx="4457" cy="42272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614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>
            <a:normAutofit/>
          </a:bodyPr>
          <a:lstStyle/>
          <a:p>
            <a:r>
              <a:rPr lang="fr-FR" dirty="0" err="1"/>
              <a:t>Overfitting</a:t>
            </a:r>
            <a:r>
              <a:rPr lang="fr-FR" dirty="0"/>
              <a:t>?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2FA52F5-7D1D-5D44-8CA1-131EFAD7A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90" y="4751355"/>
            <a:ext cx="1857211" cy="13274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631928-A2B6-6740-9379-6D3BE9874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229" y="4838263"/>
            <a:ext cx="1799771" cy="13466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3B3ECCD-90E3-2D4C-BC21-36EBDF8405BD}"/>
              </a:ext>
            </a:extLst>
          </p:cNvPr>
          <p:cNvGrpSpPr/>
          <p:nvPr/>
        </p:nvGrpSpPr>
        <p:grpSpPr>
          <a:xfrm>
            <a:off x="682171" y="1219200"/>
            <a:ext cx="5152572" cy="3193144"/>
            <a:chOff x="682171" y="1219200"/>
            <a:chExt cx="5849258" cy="3193144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936A5FC-04D6-8E4A-BC63-7330EF35B0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171" y="1219200"/>
              <a:ext cx="0" cy="3193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8A93C2FA-A5BF-B749-9482-380EFB6054BA}"/>
                </a:ext>
              </a:extLst>
            </p:cNvPr>
            <p:cNvCxnSpPr>
              <a:cxnSpLocks/>
            </p:cNvCxnSpPr>
            <p:nvPr/>
          </p:nvCxnSpPr>
          <p:spPr>
            <a:xfrm>
              <a:off x="689428" y="4390573"/>
              <a:ext cx="58420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B8F86A1-F7BF-F14C-9D68-50364AD0905D}"/>
              </a:ext>
            </a:extLst>
          </p:cNvPr>
          <p:cNvSpPr txBox="1"/>
          <p:nvPr/>
        </p:nvSpPr>
        <p:spPr>
          <a:xfrm rot="16200000">
            <a:off x="81838" y="2462183"/>
            <a:ext cx="794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43E763F-0D4C-C54E-A41B-12C2BF3F128C}"/>
              </a:ext>
            </a:extLst>
          </p:cNvPr>
          <p:cNvSpPr txBox="1"/>
          <p:nvPr/>
        </p:nvSpPr>
        <p:spPr>
          <a:xfrm>
            <a:off x="2336800" y="4414352"/>
            <a:ext cx="188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complexity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77B21DDF-A4D7-E747-920A-A9398C9DB9C9}"/>
              </a:ext>
            </a:extLst>
          </p:cNvPr>
          <p:cNvSpPr/>
          <p:nvPr/>
        </p:nvSpPr>
        <p:spPr>
          <a:xfrm>
            <a:off x="682171" y="1814286"/>
            <a:ext cx="4818743" cy="2452914"/>
          </a:xfrm>
          <a:custGeom>
            <a:avLst/>
            <a:gdLst>
              <a:gd name="connsiteX0" fmla="*/ 0 w 5733143"/>
              <a:gd name="connsiteY0" fmla="*/ 0 h 2452914"/>
              <a:gd name="connsiteX1" fmla="*/ 2394858 w 5733143"/>
              <a:gd name="connsiteY1" fmla="*/ 2075543 h 2452914"/>
              <a:gd name="connsiteX2" fmla="*/ 5675086 w 5733143"/>
              <a:gd name="connsiteY2" fmla="*/ 2423885 h 2452914"/>
              <a:gd name="connsiteX3" fmla="*/ 5675086 w 5733143"/>
              <a:gd name="connsiteY3" fmla="*/ 2423885 h 2452914"/>
              <a:gd name="connsiteX4" fmla="*/ 5733143 w 5733143"/>
              <a:gd name="connsiteY4" fmla="*/ 2452914 h 2452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33143" h="2452914">
                <a:moveTo>
                  <a:pt x="0" y="0"/>
                </a:moveTo>
                <a:cubicBezTo>
                  <a:pt x="724505" y="835781"/>
                  <a:pt x="1449010" y="1671562"/>
                  <a:pt x="2394858" y="2075543"/>
                </a:cubicBezTo>
                <a:cubicBezTo>
                  <a:pt x="3340706" y="2479524"/>
                  <a:pt x="5675086" y="2423885"/>
                  <a:pt x="5675086" y="2423885"/>
                </a:cubicBezTo>
                <a:lnTo>
                  <a:pt x="5675086" y="2423885"/>
                </a:lnTo>
                <a:lnTo>
                  <a:pt x="5733143" y="2452914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3422B84-CEB1-074C-98D8-8986AC2236A4}"/>
              </a:ext>
            </a:extLst>
          </p:cNvPr>
          <p:cNvSpPr/>
          <p:nvPr/>
        </p:nvSpPr>
        <p:spPr>
          <a:xfrm>
            <a:off x="684811" y="1493652"/>
            <a:ext cx="4746171" cy="1614049"/>
          </a:xfrm>
          <a:custGeom>
            <a:avLst/>
            <a:gdLst>
              <a:gd name="connsiteX0" fmla="*/ 0 w 5283200"/>
              <a:gd name="connsiteY0" fmla="*/ 319314 h 1614049"/>
              <a:gd name="connsiteX1" fmla="*/ 2235200 w 5283200"/>
              <a:gd name="connsiteY1" fmla="*/ 1611086 h 1614049"/>
              <a:gd name="connsiteX2" fmla="*/ 5283200 w 5283200"/>
              <a:gd name="connsiteY2" fmla="*/ 0 h 1614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83200" h="1614049">
                <a:moveTo>
                  <a:pt x="0" y="319314"/>
                </a:moveTo>
                <a:cubicBezTo>
                  <a:pt x="677333" y="991809"/>
                  <a:pt x="1354667" y="1664305"/>
                  <a:pt x="2235200" y="1611086"/>
                </a:cubicBezTo>
                <a:cubicBezTo>
                  <a:pt x="3115733" y="1557867"/>
                  <a:pt x="4199466" y="778933"/>
                  <a:pt x="5283200" y="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5BFAFC-F051-A24C-9FF4-A07E868DB253}"/>
              </a:ext>
            </a:extLst>
          </p:cNvPr>
          <p:cNvSpPr txBox="1"/>
          <p:nvPr/>
        </p:nvSpPr>
        <p:spPr>
          <a:xfrm>
            <a:off x="5515429" y="3976914"/>
            <a:ext cx="164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error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788E9C7-7A26-534E-909F-4DB407C1B3FE}"/>
              </a:ext>
            </a:extLst>
          </p:cNvPr>
          <p:cNvSpPr txBox="1"/>
          <p:nvPr/>
        </p:nvSpPr>
        <p:spPr>
          <a:xfrm>
            <a:off x="5537200" y="1240971"/>
            <a:ext cx="164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error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FC2D04-8940-D841-8C05-C5FB45BCF278}"/>
              </a:ext>
            </a:extLst>
          </p:cNvPr>
          <p:cNvSpPr txBox="1"/>
          <p:nvPr/>
        </p:nvSpPr>
        <p:spPr>
          <a:xfrm>
            <a:off x="7474858" y="1944914"/>
            <a:ext cx="4064000" cy="17851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/>
              <a:t>Overfitting </a:t>
            </a:r>
            <a:r>
              <a:rPr lang="en-US" sz="2000" b="1" dirty="0"/>
              <a:t>if:</a:t>
            </a:r>
          </a:p>
          <a:p>
            <a:r>
              <a:rPr lang="en-US" dirty="0"/>
              <a:t>There exist a model with estimated parameters w’ such that: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error (w) &lt; training error (w’)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error (w) &gt; test error (w’)</a:t>
            </a:r>
          </a:p>
        </p:txBody>
      </p:sp>
    </p:spTree>
    <p:extLst>
      <p:ext uri="{BB962C8B-B14F-4D97-AF65-F5344CB8AC3E}">
        <p14:creationId xmlns:p14="http://schemas.microsoft.com/office/powerpoint/2010/main" val="20663206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rgbClr val="240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Implementation</a:t>
            </a:r>
            <a:r>
              <a:rPr lang="fr-FR" sz="3733" dirty="0">
                <a:solidFill>
                  <a:schemeClr val="bg1"/>
                </a:solidFill>
              </a:rPr>
              <a:t>: </a:t>
            </a:r>
            <a:r>
              <a:rPr lang="fr-FR" sz="3733" dirty="0" err="1">
                <a:solidFill>
                  <a:schemeClr val="bg1"/>
                </a:solidFill>
              </a:rPr>
              <a:t>Predicting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wine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quality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2484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Task</a:t>
            </a:r>
            <a:r>
              <a:rPr lang="fr-FR" dirty="0"/>
              <a:t> description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339038" y="1172632"/>
            <a:ext cx="11717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Compute</a:t>
            </a:r>
            <a:r>
              <a:rPr lang="fr-FR" sz="2400" dirty="0"/>
              <a:t> a simple and multiple </a:t>
            </a:r>
            <a:r>
              <a:rPr lang="fr-FR" sz="2400" dirty="0" err="1"/>
              <a:t>regression</a:t>
            </a:r>
            <a:r>
              <a:rPr lang="fr-FR" sz="2400" dirty="0"/>
              <a:t> to </a:t>
            </a:r>
            <a:r>
              <a:rPr lang="fr-FR" sz="2400" dirty="0" err="1"/>
              <a:t>predict</a:t>
            </a:r>
            <a:r>
              <a:rPr lang="fr-FR" sz="2400" dirty="0"/>
              <a:t> the </a:t>
            </a:r>
            <a:r>
              <a:rPr lang="fr-FR" sz="2400" dirty="0" err="1"/>
              <a:t>wine</a:t>
            </a:r>
            <a:r>
              <a:rPr lang="fr-FR" sz="2400" dirty="0"/>
              <a:t> </a:t>
            </a:r>
            <a:r>
              <a:rPr lang="fr-FR" sz="2400" dirty="0" err="1"/>
              <a:t>quality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-&gt; Open </a:t>
            </a:r>
            <a:r>
              <a:rPr lang="fr-FR" sz="2400" dirty="0" err="1"/>
              <a:t>Jupyter</a:t>
            </a:r>
            <a:r>
              <a:rPr lang="fr-FR" sz="2400" dirty="0"/>
              <a:t> notebook in </a:t>
            </a:r>
            <a:r>
              <a:rPr lang="fr-FR" sz="2400" dirty="0" err="1"/>
              <a:t>Cyverse</a:t>
            </a:r>
            <a:r>
              <a:rPr lang="fr-FR" sz="2400" dirty="0"/>
              <a:t> 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7474660" y="5256587"/>
            <a:ext cx="356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Can I </a:t>
            </a:r>
            <a:r>
              <a:rPr lang="fr-FR" dirty="0" err="1"/>
              <a:t>predict</a:t>
            </a:r>
            <a:r>
              <a:rPr lang="fr-FR" dirty="0"/>
              <a:t> the </a:t>
            </a:r>
            <a:r>
              <a:rPr lang="fr-FR" dirty="0" err="1"/>
              <a:t>wine</a:t>
            </a:r>
            <a:r>
              <a:rPr lang="fr-FR" dirty="0"/>
              <a:t> </a:t>
            </a:r>
            <a:r>
              <a:rPr lang="fr-FR" dirty="0" err="1"/>
              <a:t>quality</a:t>
            </a:r>
            <a:r>
              <a:rPr lang="fr-FR" dirty="0"/>
              <a:t> score?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F7F847-F983-0F44-B86B-229A2559B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706" y="2693729"/>
            <a:ext cx="3568844" cy="237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7967D8-6B08-4C4C-A4C6-ECE3A1BCEF01}"/>
              </a:ext>
            </a:extLst>
          </p:cNvPr>
          <p:cNvSpPr txBox="1"/>
          <p:nvPr/>
        </p:nvSpPr>
        <p:spPr>
          <a:xfrm>
            <a:off x="1094511" y="5181594"/>
            <a:ext cx="3588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Information about physicochemical property of the wine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22F60-9572-CF4D-A57E-01854E971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380" y="2698460"/>
            <a:ext cx="3334295" cy="240952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6E93DA-DA15-5046-9929-930E2E95F47A}"/>
              </a:ext>
            </a:extLst>
          </p:cNvPr>
          <p:cNvCxnSpPr/>
          <p:nvPr/>
        </p:nvCxnSpPr>
        <p:spPr>
          <a:xfrm>
            <a:off x="4835236" y="3934691"/>
            <a:ext cx="2493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A8EAEF4-55CB-AE41-AA0C-2DC9F234916F}"/>
              </a:ext>
            </a:extLst>
          </p:cNvPr>
          <p:cNvSpPr txBox="1"/>
          <p:nvPr/>
        </p:nvSpPr>
        <p:spPr>
          <a:xfrm>
            <a:off x="1136073" y="4793675"/>
            <a:ext cx="15101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@A. </a:t>
            </a:r>
            <a:r>
              <a:rPr lang="en-US" sz="1100" dirty="0" err="1">
                <a:solidFill>
                  <a:schemeClr val="bg1"/>
                </a:solidFill>
              </a:rPr>
              <a:t>Ponsero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E4BE0E-2745-6B42-B72C-D57CE46295C6}"/>
              </a:ext>
            </a:extLst>
          </p:cNvPr>
          <p:cNvSpPr txBox="1"/>
          <p:nvPr/>
        </p:nvSpPr>
        <p:spPr>
          <a:xfrm>
            <a:off x="7550728" y="4849093"/>
            <a:ext cx="15101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@V. </a:t>
            </a:r>
            <a:r>
              <a:rPr lang="en-US" sz="1100" dirty="0" err="1">
                <a:solidFill>
                  <a:schemeClr val="bg1"/>
                </a:solidFill>
              </a:rPr>
              <a:t>Ponsero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544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09769F-9593-024E-A282-D037269108F6}"/>
              </a:ext>
            </a:extLst>
          </p:cNvPr>
          <p:cNvSpPr txBox="1"/>
          <p:nvPr/>
        </p:nvSpPr>
        <p:spPr>
          <a:xfrm>
            <a:off x="166254" y="166254"/>
            <a:ext cx="6885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Additional slides</a:t>
            </a:r>
          </a:p>
        </p:txBody>
      </p:sp>
    </p:spTree>
    <p:extLst>
      <p:ext uri="{BB962C8B-B14F-4D97-AF65-F5344CB8AC3E}">
        <p14:creationId xmlns:p14="http://schemas.microsoft.com/office/powerpoint/2010/main" val="1256793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Multiple </a:t>
            </a:r>
            <a:r>
              <a:rPr lang="fr-FR" dirty="0" err="1"/>
              <a:t>Regression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37438" y="1071032"/>
            <a:ext cx="11717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In </a:t>
            </a:r>
            <a:r>
              <a:rPr lang="fr-FR" sz="2400" dirty="0" err="1"/>
              <a:t>order</a:t>
            </a:r>
            <a:r>
              <a:rPr lang="fr-FR" sz="2400" dirty="0"/>
              <a:t> to </a:t>
            </a:r>
            <a:r>
              <a:rPr lang="fr-FR" sz="2400" dirty="0" err="1"/>
              <a:t>improve</a:t>
            </a:r>
            <a:r>
              <a:rPr lang="fr-FR" sz="2400" dirty="0"/>
              <a:t> </a:t>
            </a:r>
            <a:r>
              <a:rPr lang="fr-FR" sz="2400" dirty="0" err="1"/>
              <a:t>prediction</a:t>
            </a:r>
            <a:r>
              <a:rPr lang="fr-FR" sz="2400" dirty="0"/>
              <a:t>, </a:t>
            </a:r>
            <a:r>
              <a:rPr lang="fr-FR" sz="2400" dirty="0" err="1"/>
              <a:t>we</a:t>
            </a:r>
            <a:r>
              <a:rPr lang="fr-FR" sz="2400" dirty="0"/>
              <a:t> </a:t>
            </a:r>
            <a:r>
              <a:rPr lang="fr-FR" sz="2400" dirty="0" err="1"/>
              <a:t>may</a:t>
            </a:r>
            <a:r>
              <a:rPr lang="fr-FR" sz="2400" dirty="0"/>
              <a:t> </a:t>
            </a:r>
            <a:r>
              <a:rPr lang="fr-FR" sz="2400" dirty="0" err="1"/>
              <a:t>need</a:t>
            </a:r>
            <a:r>
              <a:rPr lang="fr-FR" sz="2400" dirty="0"/>
              <a:t> to </a:t>
            </a:r>
            <a:r>
              <a:rPr lang="fr-FR" sz="2400" dirty="0" err="1"/>
              <a:t>take</a:t>
            </a:r>
            <a:r>
              <a:rPr lang="fr-FR" sz="2400" dirty="0"/>
              <a:t> </a:t>
            </a:r>
            <a:r>
              <a:rPr lang="fr-FR" sz="2400" dirty="0" err="1"/>
              <a:t>into</a:t>
            </a:r>
            <a:r>
              <a:rPr lang="fr-FR" sz="2400" dirty="0"/>
              <a:t> </a:t>
            </a:r>
            <a:r>
              <a:rPr lang="fr-FR" sz="2400" dirty="0" err="1"/>
              <a:t>account</a:t>
            </a:r>
            <a:r>
              <a:rPr lang="fr-FR" sz="2400" dirty="0"/>
              <a:t> multiple input variables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A76196C-4E89-FA45-A6F9-D3F886768A09}"/>
              </a:ext>
            </a:extLst>
          </p:cNvPr>
          <p:cNvGrpSpPr/>
          <p:nvPr/>
        </p:nvGrpSpPr>
        <p:grpSpPr>
          <a:xfrm>
            <a:off x="1084117" y="2648525"/>
            <a:ext cx="10023765" cy="2514214"/>
            <a:chOff x="1084117" y="2244434"/>
            <a:chExt cx="10023765" cy="2514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5BF014C-E3AE-B646-AC00-038C9647AE30}"/>
                    </a:ext>
                  </a:extLst>
                </p:cNvPr>
                <p:cNvSpPr txBox="1"/>
                <p:nvPr/>
              </p:nvSpPr>
              <p:spPr>
                <a:xfrm>
                  <a:off x="1084117" y="2244434"/>
                  <a:ext cx="10023765" cy="2514214"/>
                </a:xfrm>
                <a:prstGeom prst="rect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/>
                    <a:t>Here we’ll note as follow :</a:t>
                  </a:r>
                </a:p>
                <a:p>
                  <a:r>
                    <a:rPr lang="en-US" sz="2400" dirty="0"/>
                    <a:t>y : the output that needs to be predicted</a:t>
                  </a:r>
                </a:p>
                <a:p>
                  <a:r>
                    <a:rPr lang="en-US" sz="2400" b="1" dirty="0"/>
                    <a:t>x </a:t>
                  </a:r>
                  <a:r>
                    <a:rPr lang="en-US" sz="2400" dirty="0"/>
                    <a:t>= (x[1], x[2], …, x[d])  the d-dimension vector of input variables</a:t>
                  </a:r>
                </a:p>
                <a:p>
                  <a:r>
                    <a:rPr lang="en-US" sz="2400" dirty="0" err="1"/>
                    <a:t>h</a:t>
                  </a:r>
                  <a:r>
                    <a:rPr lang="en-US" sz="2400" baseline="-25000" dirty="0" err="1"/>
                    <a:t>j</a:t>
                  </a:r>
                  <a:r>
                    <a:rPr lang="en-US" sz="2400" dirty="0"/>
                    <a:t>(x) the </a:t>
                  </a:r>
                  <a:r>
                    <a:rPr lang="en-US" sz="2400" dirty="0" err="1"/>
                    <a:t>j</a:t>
                  </a:r>
                  <a:r>
                    <a:rPr lang="en-US" sz="2400" baseline="30000" dirty="0" err="1"/>
                    <a:t>th</a:t>
                  </a:r>
                  <a:r>
                    <a:rPr lang="en-US" sz="2400" dirty="0"/>
                    <a:t> feature</a:t>
                  </a:r>
                </a:p>
                <a:p>
                  <a:endParaRPr lang="en-US" sz="2400" dirty="0"/>
                </a:p>
                <a:p>
                  <a:r>
                    <a:rPr lang="en-US" sz="2400" b="1" dirty="0"/>
                    <a:t>Model</a:t>
                  </a:r>
                  <a:r>
                    <a:rPr lang="en-US" sz="2400" dirty="0"/>
                    <a:t> : </a:t>
                  </a:r>
                  <a:r>
                    <a:rPr lang="en-US" sz="2400" dirty="0" err="1"/>
                    <a:t>y</a:t>
                  </a:r>
                  <a:r>
                    <a:rPr lang="en-US" sz="2400" baseline="-25000" dirty="0" err="1"/>
                    <a:t>i</a:t>
                  </a:r>
                  <a:r>
                    <a:rPr lang="en-US" sz="2400" dirty="0"/>
                    <a:t> = w</a:t>
                  </a:r>
                  <a:r>
                    <a:rPr lang="en-US" sz="2400" baseline="-25000" dirty="0"/>
                    <a:t>0</a:t>
                  </a:r>
                  <a:r>
                    <a:rPr lang="en-US" sz="2400" dirty="0"/>
                    <a:t>h</a:t>
                  </a:r>
                  <a:r>
                    <a:rPr lang="en-US" sz="2400" baseline="-25000" dirty="0"/>
                    <a:t>0</a:t>
                  </a:r>
                  <a:r>
                    <a:rPr lang="en-US" sz="2400" dirty="0"/>
                    <a:t> + w</a:t>
                  </a:r>
                  <a:r>
                    <a:rPr lang="en-US" sz="2400" baseline="-25000" dirty="0"/>
                    <a:t>1</a:t>
                  </a:r>
                  <a:r>
                    <a:rPr lang="en-US" sz="2400" dirty="0"/>
                    <a:t>h</a:t>
                  </a:r>
                  <a:r>
                    <a:rPr lang="en-US" sz="2400" baseline="-25000" dirty="0"/>
                    <a:t>1</a:t>
                  </a:r>
                  <a:r>
                    <a:rPr lang="en-US" sz="2400" dirty="0"/>
                    <a:t>(</a:t>
                  </a:r>
                  <a:r>
                    <a:rPr lang="en-US" sz="2400" b="1" dirty="0"/>
                    <a:t>x</a:t>
                  </a:r>
                  <a:r>
                    <a:rPr lang="en-US" sz="2400" dirty="0"/>
                    <a:t>) + ... + </a:t>
                  </a:r>
                  <a:r>
                    <a:rPr lang="en-US" sz="2400" dirty="0" err="1"/>
                    <a:t>w</a:t>
                  </a:r>
                  <a:r>
                    <a:rPr lang="en-US" sz="2400" baseline="-25000" dirty="0" err="1"/>
                    <a:t>D</a:t>
                  </a:r>
                  <a:r>
                    <a:rPr lang="en-US" sz="2400" dirty="0" err="1"/>
                    <a:t>h</a:t>
                  </a:r>
                  <a:r>
                    <a:rPr lang="en-US" sz="2400" baseline="-25000" dirty="0" err="1"/>
                    <a:t>D</a:t>
                  </a:r>
                  <a:r>
                    <a:rPr lang="en-US" sz="2400" dirty="0"/>
                    <a:t>(</a:t>
                  </a:r>
                  <a:r>
                    <a:rPr lang="en-US" sz="2400" b="1" dirty="0"/>
                    <a:t>x</a:t>
                  </a:r>
                  <a:r>
                    <a:rPr lang="en-US" sz="2400" baseline="-25000" dirty="0"/>
                    <a:t>i</a:t>
                  </a:r>
                  <a:r>
                    <a:rPr lang="en-US" sz="2400" dirty="0"/>
                    <a:t>) + </a:t>
                  </a:r>
                  <a:r>
                    <a:rPr lang="en-US" sz="2400" dirty="0" err="1"/>
                    <a:t>ε</a:t>
                  </a:r>
                  <a:r>
                    <a:rPr lang="en-US" sz="2400" baseline="-25000" dirty="0" err="1"/>
                    <a:t>i</a:t>
                  </a:r>
                  <a:r>
                    <a:rPr lang="en-US" sz="2400" baseline="-25000" dirty="0"/>
                    <a:t> </a:t>
                  </a:r>
                  <a:r>
                    <a:rPr lang="en-US" sz="2400" dirty="0"/>
                    <a:t>=</a:t>
                  </a:r>
                  <a:r>
                    <a:rPr lang="en-US" sz="3200" dirty="0"/>
                    <a:t> </a:t>
                  </a:r>
                  <a14:m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fr-FR" sz="3200" b="0" i="1" baseline="-2500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fr-FR" sz="3200" b="0" i="1" baseline="-2500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fr-FR" sz="3200" b="0" i="1" baseline="-250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3200" dirty="0"/>
                            <m:t>ε</m:t>
                          </m:r>
                          <m:r>
                            <m:rPr>
                              <m:nor/>
                            </m:rPr>
                            <a:rPr lang="en-US" sz="3200" baseline="-25000" dirty="0"/>
                            <m:t>i</m:t>
                          </m:r>
                        </m:e>
                      </m:nary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5BF014C-E3AE-B646-AC00-038C9647AE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4117" y="2244434"/>
                  <a:ext cx="10023765" cy="2514214"/>
                </a:xfrm>
                <a:prstGeom prst="rect">
                  <a:avLst/>
                </a:prstGeom>
                <a:blipFill>
                  <a:blip r:embed="rId2"/>
                  <a:stretch>
                    <a:fillRect l="-884" t="-2000" b="-43500"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D947FA8-C763-F740-9525-36C20FEC5F16}"/>
                </a:ext>
              </a:extLst>
            </p:cNvPr>
            <p:cNvCxnSpPr/>
            <p:nvPr/>
          </p:nvCxnSpPr>
          <p:spPr>
            <a:xfrm>
              <a:off x="1156138" y="2937641"/>
              <a:ext cx="231228" cy="0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7E0D89A-D650-7246-A48D-52F999801B3E}"/>
                </a:ext>
              </a:extLst>
            </p:cNvPr>
            <p:cNvCxnSpPr>
              <a:cxnSpLocks/>
            </p:cNvCxnSpPr>
            <p:nvPr/>
          </p:nvCxnSpPr>
          <p:spPr>
            <a:xfrm>
              <a:off x="1466193" y="3331779"/>
              <a:ext cx="168166" cy="0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92E1CAF-D899-FB4A-A62F-CBD053F432D7}"/>
                </a:ext>
              </a:extLst>
            </p:cNvPr>
            <p:cNvCxnSpPr>
              <a:cxnSpLocks/>
            </p:cNvCxnSpPr>
            <p:nvPr/>
          </p:nvCxnSpPr>
          <p:spPr>
            <a:xfrm>
              <a:off x="4246179" y="4177862"/>
              <a:ext cx="168166" cy="0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582ABDE-D40A-7044-AF13-AF72122CE002}"/>
                </a:ext>
              </a:extLst>
            </p:cNvPr>
            <p:cNvCxnSpPr>
              <a:cxnSpLocks/>
            </p:cNvCxnSpPr>
            <p:nvPr/>
          </p:nvCxnSpPr>
          <p:spPr>
            <a:xfrm>
              <a:off x="6053958" y="4172607"/>
              <a:ext cx="168166" cy="0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13E12E4-F338-C844-B140-C6AD9111DAC9}"/>
                </a:ext>
              </a:extLst>
            </p:cNvPr>
            <p:cNvCxnSpPr>
              <a:cxnSpLocks/>
            </p:cNvCxnSpPr>
            <p:nvPr/>
          </p:nvCxnSpPr>
          <p:spPr>
            <a:xfrm>
              <a:off x="8949559" y="4104290"/>
              <a:ext cx="168166" cy="0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3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02611BCE-9E5F-9644-A02B-23736F4FF1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1761837" y="1614055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6D28183-CE27-6F48-9C8D-1F3BC9183581}"/>
              </a:ext>
            </a:extLst>
          </p:cNvPr>
          <p:cNvSpPr txBox="1"/>
          <p:nvPr/>
        </p:nvSpPr>
        <p:spPr>
          <a:xfrm>
            <a:off x="2751281" y="1657927"/>
            <a:ext cx="5097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= </a:t>
            </a:r>
            <a:r>
              <a:rPr lang="en-US" dirty="0">
                <a:solidFill>
                  <a:schemeClr val="accent1"/>
                </a:solidFill>
              </a:rPr>
              <a:t>acidity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=</a:t>
            </a:r>
            <a:r>
              <a:rPr lang="en-US" dirty="0">
                <a:solidFill>
                  <a:schemeClr val="accent1"/>
                </a:solidFill>
              </a:rPr>
              <a:t>chlorides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 = </a:t>
            </a:r>
            <a:r>
              <a:rPr lang="en-US" dirty="0">
                <a:solidFill>
                  <a:schemeClr val="accent1"/>
                </a:solidFill>
              </a:rPr>
              <a:t>residual sugars </a:t>
            </a:r>
            <a:r>
              <a:rPr lang="en-US" dirty="0"/>
              <a:t>… </a:t>
            </a:r>
          </a:p>
          <a:p>
            <a:r>
              <a:rPr lang="en-US" dirty="0"/>
              <a:t>y</a:t>
            </a:r>
            <a:r>
              <a:rPr lang="en-US" baseline="-25000" dirty="0"/>
              <a:t>1</a:t>
            </a:r>
            <a:r>
              <a:rPr lang="en-US" dirty="0"/>
              <a:t>= </a:t>
            </a:r>
            <a:r>
              <a:rPr lang="en-US" dirty="0">
                <a:solidFill>
                  <a:schemeClr val="accent1"/>
                </a:solidFill>
              </a:rPr>
              <a:t>quality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601CAC-D0C2-F242-BB80-6E7E7EAA9868}"/>
              </a:ext>
            </a:extLst>
          </p:cNvPr>
          <p:cNvSpPr txBox="1"/>
          <p:nvPr/>
        </p:nvSpPr>
        <p:spPr>
          <a:xfrm>
            <a:off x="501650" y="5384800"/>
            <a:ext cx="1088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Similarly as simple regression, </a:t>
            </a:r>
            <a:r>
              <a:rPr lang="en-US" sz="2400" dirty="0">
                <a:solidFill>
                  <a:srgbClr val="C00000"/>
                </a:solidFill>
              </a:rPr>
              <a:t>gradient descent on RSS </a:t>
            </a:r>
            <a:r>
              <a:rPr lang="en-US" sz="2400" dirty="0"/>
              <a:t>allows to find the best fit</a:t>
            </a:r>
          </a:p>
        </p:txBody>
      </p:sp>
    </p:spTree>
    <p:extLst>
      <p:ext uri="{BB962C8B-B14F-4D97-AF65-F5344CB8AC3E}">
        <p14:creationId xmlns:p14="http://schemas.microsoft.com/office/powerpoint/2010/main" val="323276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3A90-AA80-6640-8370-33012BF9B3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623953-768D-F443-94F0-0F4291FBEC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003508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Sprint 1: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73-3E17-3B43-B3AC-C64FC153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963" y="1461150"/>
            <a:ext cx="9518073" cy="533906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b="1" dirty="0"/>
              <a:t>Task: </a:t>
            </a:r>
            <a:r>
              <a:rPr lang="en-US" dirty="0"/>
              <a:t>making predictions from data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EF70F27-8A39-4541-AC53-6B711FDE42ED}"/>
              </a:ext>
            </a:extLst>
          </p:cNvPr>
          <p:cNvSpPr/>
          <p:nvPr/>
        </p:nvSpPr>
        <p:spPr>
          <a:xfrm>
            <a:off x="1039091" y="3009900"/>
            <a:ext cx="1911927" cy="65116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 concepts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44BF44-A10C-044D-9D87-D573093FDB66}"/>
              </a:ext>
            </a:extLst>
          </p:cNvPr>
          <p:cNvSpPr/>
          <p:nvPr/>
        </p:nvSpPr>
        <p:spPr>
          <a:xfrm>
            <a:off x="5140036" y="3027216"/>
            <a:ext cx="1911927" cy="65116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Algorithms and models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D78E6C-711D-D74F-87E8-4C5202C55CB6}"/>
              </a:ext>
            </a:extLst>
          </p:cNvPr>
          <p:cNvSpPr/>
          <p:nvPr/>
        </p:nvSpPr>
        <p:spPr>
          <a:xfrm>
            <a:off x="9074726" y="3013364"/>
            <a:ext cx="1911927" cy="6511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Implementation on real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88A997-BEC1-014C-9DCB-034338E8121F}"/>
              </a:ext>
            </a:extLst>
          </p:cNvPr>
          <p:cNvSpPr txBox="1"/>
          <p:nvPr/>
        </p:nvSpPr>
        <p:spPr>
          <a:xfrm>
            <a:off x="1177635" y="3692230"/>
            <a:ext cx="34774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Assessing a model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Bias-variance tradeoff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K-fold cross validation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E2D321-5773-EC42-B1DF-96F72F8FB287}"/>
              </a:ext>
            </a:extLst>
          </p:cNvPr>
          <p:cNvSpPr txBox="1"/>
          <p:nvPr/>
        </p:nvSpPr>
        <p:spPr>
          <a:xfrm>
            <a:off x="5292439" y="3706087"/>
            <a:ext cx="33389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 regression</a:t>
            </a:r>
            <a:br>
              <a:rPr lang="en-US" dirty="0"/>
            </a:br>
            <a:r>
              <a:rPr lang="en-US" dirty="0"/>
              <a:t> (covered in Statistics sprint)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Gradient descent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Multiple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Ridge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Lasso regression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DDD47D-2B6C-FF4A-B4E3-451CE6E86C85}"/>
              </a:ext>
            </a:extLst>
          </p:cNvPr>
          <p:cNvSpPr txBox="1"/>
          <p:nvPr/>
        </p:nvSpPr>
        <p:spPr>
          <a:xfrm>
            <a:off x="9448799" y="3782291"/>
            <a:ext cx="2618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Wine quality dataset</a:t>
            </a:r>
          </a:p>
        </p:txBody>
      </p:sp>
    </p:spTree>
    <p:extLst>
      <p:ext uri="{BB962C8B-B14F-4D97-AF65-F5344CB8AC3E}">
        <p14:creationId xmlns:p14="http://schemas.microsoft.com/office/powerpoint/2010/main" val="322696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Sprint 1: Day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73-3E17-3B43-B3AC-C64FC153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963" y="1461150"/>
            <a:ext cx="9518073" cy="506196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b="1" dirty="0"/>
              <a:t>Task: </a:t>
            </a:r>
            <a:r>
              <a:rPr lang="en-US" dirty="0"/>
              <a:t>making predictions from data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EF70F27-8A39-4541-AC53-6B711FDE42ED}"/>
              </a:ext>
            </a:extLst>
          </p:cNvPr>
          <p:cNvSpPr/>
          <p:nvPr/>
        </p:nvSpPr>
        <p:spPr>
          <a:xfrm>
            <a:off x="1039091" y="3009900"/>
            <a:ext cx="1911927" cy="65116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 concepts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44BF44-A10C-044D-9D87-D573093FDB66}"/>
              </a:ext>
            </a:extLst>
          </p:cNvPr>
          <p:cNvSpPr/>
          <p:nvPr/>
        </p:nvSpPr>
        <p:spPr>
          <a:xfrm>
            <a:off x="5140036" y="3027216"/>
            <a:ext cx="1911927" cy="65116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Algorithms and models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D78E6C-711D-D74F-87E8-4C5202C55CB6}"/>
              </a:ext>
            </a:extLst>
          </p:cNvPr>
          <p:cNvSpPr/>
          <p:nvPr/>
        </p:nvSpPr>
        <p:spPr>
          <a:xfrm>
            <a:off x="9074726" y="3013364"/>
            <a:ext cx="1911927" cy="6511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Implementation on real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88A997-BEC1-014C-9DCB-034338E8121F}"/>
              </a:ext>
            </a:extLst>
          </p:cNvPr>
          <p:cNvSpPr txBox="1"/>
          <p:nvPr/>
        </p:nvSpPr>
        <p:spPr>
          <a:xfrm>
            <a:off x="1177635" y="3692230"/>
            <a:ext cx="3477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Assessing a model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Bias-variance tradeoff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E2D321-5773-EC42-B1DF-96F72F8FB287}"/>
              </a:ext>
            </a:extLst>
          </p:cNvPr>
          <p:cNvSpPr txBox="1"/>
          <p:nvPr/>
        </p:nvSpPr>
        <p:spPr>
          <a:xfrm>
            <a:off x="5292439" y="3706087"/>
            <a:ext cx="33389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 regression</a:t>
            </a:r>
            <a:br>
              <a:rPr lang="en-US" dirty="0"/>
            </a:br>
            <a:r>
              <a:rPr lang="en-US" dirty="0"/>
              <a:t> (covered in Statistics sprint)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Gradient descent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Multiple regression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DDD47D-2B6C-FF4A-B4E3-451CE6E86C85}"/>
              </a:ext>
            </a:extLst>
          </p:cNvPr>
          <p:cNvSpPr txBox="1"/>
          <p:nvPr/>
        </p:nvSpPr>
        <p:spPr>
          <a:xfrm>
            <a:off x="9448799" y="3782291"/>
            <a:ext cx="2618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Wine quality dataset</a:t>
            </a:r>
          </a:p>
        </p:txBody>
      </p:sp>
    </p:spTree>
    <p:extLst>
      <p:ext uri="{BB962C8B-B14F-4D97-AF65-F5344CB8AC3E}">
        <p14:creationId xmlns:p14="http://schemas.microsoft.com/office/powerpoint/2010/main" val="388420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Sprint 1: Day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73-3E17-3B43-B3AC-C64FC153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963" y="1461149"/>
            <a:ext cx="9518073" cy="478487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b="1" dirty="0"/>
              <a:t>Task: </a:t>
            </a:r>
            <a:r>
              <a:rPr lang="en-US" dirty="0"/>
              <a:t>making predictions from data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EF70F27-8A39-4541-AC53-6B711FDE42ED}"/>
              </a:ext>
            </a:extLst>
          </p:cNvPr>
          <p:cNvSpPr/>
          <p:nvPr/>
        </p:nvSpPr>
        <p:spPr>
          <a:xfrm>
            <a:off x="1039091" y="3009900"/>
            <a:ext cx="1911927" cy="65116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 concepts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44BF44-A10C-044D-9D87-D573093FDB66}"/>
              </a:ext>
            </a:extLst>
          </p:cNvPr>
          <p:cNvSpPr/>
          <p:nvPr/>
        </p:nvSpPr>
        <p:spPr>
          <a:xfrm>
            <a:off x="5140036" y="3027216"/>
            <a:ext cx="1911927" cy="65116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Algorithms and models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D78E6C-711D-D74F-87E8-4C5202C55CB6}"/>
              </a:ext>
            </a:extLst>
          </p:cNvPr>
          <p:cNvSpPr/>
          <p:nvPr/>
        </p:nvSpPr>
        <p:spPr>
          <a:xfrm>
            <a:off x="9074726" y="3013364"/>
            <a:ext cx="1911927" cy="6511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Implementation on real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88A997-BEC1-014C-9DCB-034338E8121F}"/>
              </a:ext>
            </a:extLst>
          </p:cNvPr>
          <p:cNvSpPr txBox="1"/>
          <p:nvPr/>
        </p:nvSpPr>
        <p:spPr>
          <a:xfrm>
            <a:off x="1177635" y="3692230"/>
            <a:ext cx="34774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Assessing a model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Bias-variance tradeoff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K-fold cross validation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E2D321-5773-EC42-B1DF-96F72F8FB287}"/>
              </a:ext>
            </a:extLst>
          </p:cNvPr>
          <p:cNvSpPr txBox="1"/>
          <p:nvPr/>
        </p:nvSpPr>
        <p:spPr>
          <a:xfrm>
            <a:off x="5292439" y="3706087"/>
            <a:ext cx="33389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Simple regression</a:t>
            </a:r>
            <a:br>
              <a:rPr lang="en-US" dirty="0">
                <a:solidFill>
                  <a:schemeClr val="bg2">
                    <a:lumMod val="9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(covered in Statistics sprint)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Multiple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Gradient descent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Ridge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Lasso regression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DDD47D-2B6C-FF4A-B4E3-451CE6E86C85}"/>
              </a:ext>
            </a:extLst>
          </p:cNvPr>
          <p:cNvSpPr txBox="1"/>
          <p:nvPr/>
        </p:nvSpPr>
        <p:spPr>
          <a:xfrm>
            <a:off x="9448799" y="3782291"/>
            <a:ext cx="2618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Wine quality dataset</a:t>
            </a:r>
          </a:p>
        </p:txBody>
      </p:sp>
    </p:spTree>
    <p:extLst>
      <p:ext uri="{BB962C8B-B14F-4D97-AF65-F5344CB8AC3E}">
        <p14:creationId xmlns:p14="http://schemas.microsoft.com/office/powerpoint/2010/main" val="1222657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Task</a:t>
            </a:r>
            <a:r>
              <a:rPr lang="fr-FR" sz="3733" dirty="0">
                <a:solidFill>
                  <a:schemeClr val="bg1"/>
                </a:solidFill>
              </a:rPr>
              <a:t> : </a:t>
            </a:r>
            <a:r>
              <a:rPr lang="en-US" sz="4000" dirty="0">
                <a:solidFill>
                  <a:schemeClr val="bg1"/>
                </a:solidFill>
              </a:rPr>
              <a:t>making predictions from data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376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Task</a:t>
            </a:r>
            <a:r>
              <a:rPr lang="fr-FR" dirty="0"/>
              <a:t> description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37438" y="1274232"/>
            <a:ext cx="117171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Predicting</a:t>
            </a:r>
            <a:r>
              <a:rPr lang="fr-FR" sz="2400" dirty="0"/>
              <a:t> </a:t>
            </a:r>
            <a:r>
              <a:rPr lang="fr-FR" sz="2400" dirty="0" err="1"/>
              <a:t>wine</a:t>
            </a:r>
            <a:r>
              <a:rPr lang="fr-FR" sz="2400" dirty="0"/>
              <a:t> </a:t>
            </a:r>
            <a:r>
              <a:rPr lang="fr-FR" sz="2400" dirty="0" err="1"/>
              <a:t>quality</a:t>
            </a:r>
            <a:r>
              <a:rPr lang="fr-FR" sz="2400" dirty="0"/>
              <a:t> (</a:t>
            </a:r>
            <a:r>
              <a:rPr lang="en-US" sz="2400" dirty="0"/>
              <a:t>red and white </a:t>
            </a:r>
            <a:r>
              <a:rPr lang="en-US" sz="2400" dirty="0" err="1"/>
              <a:t>vinho</a:t>
            </a:r>
            <a:r>
              <a:rPr lang="en-US" sz="2400" dirty="0"/>
              <a:t> </a:t>
            </a:r>
            <a:r>
              <a:rPr lang="en-US" sz="2400" dirty="0" err="1"/>
              <a:t>verde</a:t>
            </a:r>
            <a:r>
              <a:rPr lang="en-US" sz="2400" dirty="0"/>
              <a:t> wine) </a:t>
            </a:r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various</a:t>
            </a:r>
            <a:r>
              <a:rPr lang="fr-FR" sz="2400" dirty="0"/>
              <a:t> </a:t>
            </a:r>
            <a:r>
              <a:rPr lang="en-US" sz="2400" dirty="0"/>
              <a:t>physicochemical tests </a:t>
            </a:r>
            <a:endParaRPr lang="fr-FR" sz="2400" dirty="0"/>
          </a:p>
          <a:p>
            <a:endParaRPr lang="fr-FR" sz="2400" dirty="0"/>
          </a:p>
          <a:p>
            <a:r>
              <a:rPr lang="en-US" sz="1600" dirty="0"/>
              <a:t>These two datasets were published in [Cortez et al., 2009]</a:t>
            </a:r>
            <a:r>
              <a:rPr lang="fr-FR" sz="1600" dirty="0"/>
              <a:t>  and are </a:t>
            </a:r>
            <a:r>
              <a:rPr lang="fr-FR" sz="1600" dirty="0" err="1"/>
              <a:t>freely</a:t>
            </a:r>
            <a:r>
              <a:rPr lang="fr-FR" sz="1600" dirty="0"/>
              <a:t> accessible at </a:t>
            </a:r>
            <a:r>
              <a:rPr lang="fr-FR" sz="1600" dirty="0">
                <a:hlinkClick r:id="rId2"/>
              </a:rPr>
              <a:t>http://archive.ics.uci.edu/ml/datasets/Wine+Quality</a:t>
            </a:r>
            <a:endParaRPr lang="fr-FR" sz="1600" dirty="0"/>
          </a:p>
          <a:p>
            <a:endParaRPr lang="fr-FR" sz="2400" dirty="0"/>
          </a:p>
        </p:txBody>
      </p:sp>
      <p:sp>
        <p:nvSpPr>
          <p:cNvPr id="15" name="ZoneTexte 14"/>
          <p:cNvSpPr txBox="1"/>
          <p:nvPr/>
        </p:nvSpPr>
        <p:spPr>
          <a:xfrm>
            <a:off x="7474660" y="5256587"/>
            <a:ext cx="356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Can I </a:t>
            </a:r>
            <a:r>
              <a:rPr lang="fr-FR" dirty="0" err="1"/>
              <a:t>predict</a:t>
            </a:r>
            <a:r>
              <a:rPr lang="fr-FR" dirty="0"/>
              <a:t> the </a:t>
            </a:r>
            <a:r>
              <a:rPr lang="fr-FR" dirty="0" err="1"/>
              <a:t>wine</a:t>
            </a:r>
            <a:r>
              <a:rPr lang="fr-FR" dirty="0"/>
              <a:t> </a:t>
            </a:r>
            <a:r>
              <a:rPr lang="fr-FR" dirty="0" err="1"/>
              <a:t>quality</a:t>
            </a:r>
            <a:r>
              <a:rPr lang="fr-FR" dirty="0"/>
              <a:t> score?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F7F847-F983-0F44-B86B-229A2559B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706" y="2693729"/>
            <a:ext cx="3568844" cy="237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7967D8-6B08-4C4C-A4C6-ECE3A1BCEF01}"/>
              </a:ext>
            </a:extLst>
          </p:cNvPr>
          <p:cNvSpPr txBox="1"/>
          <p:nvPr/>
        </p:nvSpPr>
        <p:spPr>
          <a:xfrm>
            <a:off x="1094511" y="5181594"/>
            <a:ext cx="3588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Information about physicochemical property of the wine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22F60-9572-CF4D-A57E-01854E971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380" y="2698460"/>
            <a:ext cx="3334295" cy="240952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6E93DA-DA15-5046-9929-930E2E95F47A}"/>
              </a:ext>
            </a:extLst>
          </p:cNvPr>
          <p:cNvCxnSpPr/>
          <p:nvPr/>
        </p:nvCxnSpPr>
        <p:spPr>
          <a:xfrm>
            <a:off x="4835236" y="3934691"/>
            <a:ext cx="2493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A8EAEF4-55CB-AE41-AA0C-2DC9F234916F}"/>
              </a:ext>
            </a:extLst>
          </p:cNvPr>
          <p:cNvSpPr txBox="1"/>
          <p:nvPr/>
        </p:nvSpPr>
        <p:spPr>
          <a:xfrm>
            <a:off x="1136073" y="4793675"/>
            <a:ext cx="15101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@A. </a:t>
            </a:r>
            <a:r>
              <a:rPr lang="en-US" sz="1100" dirty="0" err="1">
                <a:solidFill>
                  <a:schemeClr val="bg1"/>
                </a:solidFill>
              </a:rPr>
              <a:t>Ponsero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E4BE0E-2745-6B42-B72C-D57CE46295C6}"/>
              </a:ext>
            </a:extLst>
          </p:cNvPr>
          <p:cNvSpPr txBox="1"/>
          <p:nvPr/>
        </p:nvSpPr>
        <p:spPr>
          <a:xfrm>
            <a:off x="7550728" y="4849093"/>
            <a:ext cx="15101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@V. </a:t>
            </a:r>
            <a:r>
              <a:rPr lang="en-US" sz="1100" dirty="0" err="1">
                <a:solidFill>
                  <a:schemeClr val="bg1"/>
                </a:solidFill>
              </a:rPr>
              <a:t>Ponsero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539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6928</TotalTime>
  <Words>1615</Words>
  <Application>Microsoft Macintosh PowerPoint</Application>
  <PresentationFormat>Widescreen</PresentationFormat>
  <Paragraphs>326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</vt:lpstr>
      <vt:lpstr>Cambria Math</vt:lpstr>
      <vt:lpstr>Office Theme</vt:lpstr>
      <vt:lpstr>Sprint</vt:lpstr>
      <vt:lpstr>Sprint Overview</vt:lpstr>
      <vt:lpstr>Sprint Overview</vt:lpstr>
      <vt:lpstr>Sprint 1</vt:lpstr>
      <vt:lpstr>Sprint 1: Regression</vt:lpstr>
      <vt:lpstr>Sprint 1: Day 1</vt:lpstr>
      <vt:lpstr>Sprint 1: Day 2</vt:lpstr>
      <vt:lpstr>PowerPoint Presentation</vt:lpstr>
      <vt:lpstr>Task description</vt:lpstr>
      <vt:lpstr>Machine learning and regression</vt:lpstr>
      <vt:lpstr>PowerPoint Presentation</vt:lpstr>
      <vt:lpstr>Regression fundamentals</vt:lpstr>
      <vt:lpstr>Regression fundamentals</vt:lpstr>
      <vt:lpstr>Fitting a line to data</vt:lpstr>
      <vt:lpstr>Fitting a line to data</vt:lpstr>
      <vt:lpstr>Fitting a line to data</vt:lpstr>
      <vt:lpstr>Fitting a line to data</vt:lpstr>
      <vt:lpstr>RSS optimization – Gradient descent algorithm</vt:lpstr>
      <vt:lpstr>RSS optimization – Gradient descent algorithm</vt:lpstr>
      <vt:lpstr>Machine learning and regression</vt:lpstr>
      <vt:lpstr>PowerPoint Presentation</vt:lpstr>
      <vt:lpstr>Multiple Linear Regression</vt:lpstr>
      <vt:lpstr>Machine learning and regression</vt:lpstr>
      <vt:lpstr>PowerPoint Presentation</vt:lpstr>
      <vt:lpstr>Measuring loss</vt:lpstr>
      <vt:lpstr>Training error</vt:lpstr>
      <vt:lpstr>Training error</vt:lpstr>
      <vt:lpstr>Is Training error a good measure of performance?</vt:lpstr>
      <vt:lpstr>Test error</vt:lpstr>
      <vt:lpstr>Test error</vt:lpstr>
      <vt:lpstr>Overfitting?</vt:lpstr>
      <vt:lpstr>PowerPoint Presentation</vt:lpstr>
      <vt:lpstr>Task description</vt:lpstr>
      <vt:lpstr>PowerPoint Presentation</vt:lpstr>
      <vt:lpstr>Multiple Regression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103</cp:revision>
  <dcterms:created xsi:type="dcterms:W3CDTF">2020-03-26T17:37:03Z</dcterms:created>
  <dcterms:modified xsi:type="dcterms:W3CDTF">2020-04-24T19:45:33Z</dcterms:modified>
</cp:coreProperties>
</file>